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6" r:id="rId3"/>
    <p:sldId id="276" r:id="rId4"/>
    <p:sldId id="284" r:id="rId5"/>
    <p:sldId id="279" r:id="rId6"/>
    <p:sldId id="280" r:id="rId7"/>
    <p:sldId id="282"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25" autoAdjust="0"/>
  </p:normalViewPr>
  <p:slideViewPr>
    <p:cSldViewPr snapToGrid="0">
      <p:cViewPr varScale="1">
        <p:scale>
          <a:sx n="54" d="100"/>
          <a:sy n="54" d="100"/>
        </p:scale>
        <p:origin x="96" y="198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818E3EB-1E18-451A-AF47-67C4369D4D78}"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E2A9F-614A-461C-9F5C-E00A118F8AC6}" type="slidenum">
              <a:rPr lang="en-US" smtClean="0"/>
              <a:t>‹#›</a:t>
            </a:fld>
            <a:endParaRPr lang="en-US"/>
          </a:p>
        </p:txBody>
      </p:sp>
    </p:spTree>
    <p:extLst>
      <p:ext uri="{BB962C8B-B14F-4D97-AF65-F5344CB8AC3E}">
        <p14:creationId xmlns:p14="http://schemas.microsoft.com/office/powerpoint/2010/main" val="235152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1</a:t>
            </a:fld>
            <a:endParaRPr lang="en-US"/>
          </a:p>
        </p:txBody>
      </p:sp>
    </p:spTree>
    <p:extLst>
      <p:ext uri="{BB962C8B-B14F-4D97-AF65-F5344CB8AC3E}">
        <p14:creationId xmlns:p14="http://schemas.microsoft.com/office/powerpoint/2010/main" val="166319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2</a:t>
            </a:fld>
            <a:endParaRPr lang="en-US"/>
          </a:p>
        </p:txBody>
      </p:sp>
    </p:spTree>
    <p:extLst>
      <p:ext uri="{BB962C8B-B14F-4D97-AF65-F5344CB8AC3E}">
        <p14:creationId xmlns:p14="http://schemas.microsoft.com/office/powerpoint/2010/main" val="148626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E2A9F-614A-461C-9F5C-E00A118F8AC6}" type="slidenum">
              <a:rPr lang="en-US" smtClean="0"/>
              <a:t>3</a:t>
            </a:fld>
            <a:endParaRPr lang="en-US"/>
          </a:p>
        </p:txBody>
      </p:sp>
    </p:spTree>
    <p:extLst>
      <p:ext uri="{BB962C8B-B14F-4D97-AF65-F5344CB8AC3E}">
        <p14:creationId xmlns:p14="http://schemas.microsoft.com/office/powerpoint/2010/main" val="315984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Times New Roman" panose="02020603050405020304" pitchFamily="18" charset="0"/>
                <a:ea typeface="+mn-ea"/>
                <a:cs typeface="Times New Roman" panose="02020603050405020304" pitchFamily="18" charset="0"/>
              </a:rPr>
              <a:t>The Bering Sea Elders Group (BSEG) formed in late 2007 to unify traditional indigenous leadership and foster collaboration between Tribes across two large regions of the Bering Sea in Alaska - the Yukon-Kuskokwim Delta and Bering Strait.  BSEG was organized to be an outward and collective expression of traditional indigenous leadership.  It is the view of the Elders that today's challenges require that Tribes collaborate with each other - as one mind and one voice - to successfully protect our customary and traditional ways of life, hunting fishing, harvesting, and gathering, and guide our decisions that affect our future generations. </a:t>
            </a:r>
          </a:p>
          <a:p>
            <a:endParaRPr lang="en-US" dirty="0"/>
          </a:p>
        </p:txBody>
      </p:sp>
      <p:sp>
        <p:nvSpPr>
          <p:cNvPr id="4" name="Slide Number Placeholder 3"/>
          <p:cNvSpPr>
            <a:spLocks noGrp="1"/>
          </p:cNvSpPr>
          <p:nvPr>
            <p:ph type="sldNum" sz="quarter" idx="10"/>
          </p:nvPr>
        </p:nvSpPr>
        <p:spPr/>
        <p:txBody>
          <a:bodyPr/>
          <a:lstStyle/>
          <a:p>
            <a:fld id="{792E2A9F-614A-461C-9F5C-E00A118F8AC6}" type="slidenum">
              <a:rPr lang="en-US" smtClean="0"/>
              <a:t>4</a:t>
            </a:fld>
            <a:endParaRPr lang="en-US"/>
          </a:p>
        </p:txBody>
      </p:sp>
    </p:spTree>
    <p:extLst>
      <p:ext uri="{BB962C8B-B14F-4D97-AF65-F5344CB8AC3E}">
        <p14:creationId xmlns:p14="http://schemas.microsoft.com/office/powerpoint/2010/main" val="356098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5</a:t>
            </a:fld>
            <a:endParaRPr lang="en-US"/>
          </a:p>
        </p:txBody>
      </p:sp>
    </p:spTree>
    <p:extLst>
      <p:ext uri="{BB962C8B-B14F-4D97-AF65-F5344CB8AC3E}">
        <p14:creationId xmlns:p14="http://schemas.microsoft.com/office/powerpoint/2010/main" val="186268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6</a:t>
            </a:fld>
            <a:endParaRPr lang="en-US"/>
          </a:p>
        </p:txBody>
      </p:sp>
    </p:spTree>
    <p:extLst>
      <p:ext uri="{BB962C8B-B14F-4D97-AF65-F5344CB8AC3E}">
        <p14:creationId xmlns:p14="http://schemas.microsoft.com/office/powerpoint/2010/main" val="404051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E2A9F-614A-461C-9F5C-E00A118F8AC6}" type="slidenum">
              <a:rPr lang="en-US" smtClean="0"/>
              <a:t>7</a:t>
            </a:fld>
            <a:endParaRPr lang="en-US"/>
          </a:p>
        </p:txBody>
      </p:sp>
    </p:spTree>
    <p:extLst>
      <p:ext uri="{BB962C8B-B14F-4D97-AF65-F5344CB8AC3E}">
        <p14:creationId xmlns:p14="http://schemas.microsoft.com/office/powerpoint/2010/main" val="842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92E2A9F-614A-461C-9F5C-E00A118F8AC6}" type="slidenum">
              <a:rPr lang="en-US" smtClean="0"/>
              <a:t>8</a:t>
            </a:fld>
            <a:endParaRPr lang="en-US"/>
          </a:p>
        </p:txBody>
      </p:sp>
    </p:spTree>
    <p:extLst>
      <p:ext uri="{BB962C8B-B14F-4D97-AF65-F5344CB8AC3E}">
        <p14:creationId xmlns:p14="http://schemas.microsoft.com/office/powerpoint/2010/main" val="415315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B9A5A-D425-4B7A-A04C-F1D99DA2AFA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8610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B9A5A-D425-4B7A-A04C-F1D99DA2AFA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81729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B9A5A-D425-4B7A-A04C-F1D99DA2AFA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4644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B9A5A-D425-4B7A-A04C-F1D99DA2AFA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00083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5B9A5A-D425-4B7A-A04C-F1D99DA2AFA8}"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42103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B9A5A-D425-4B7A-A04C-F1D99DA2AFA8}"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13398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B9A5A-D425-4B7A-A04C-F1D99DA2AFA8}"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14315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B9A5A-D425-4B7A-A04C-F1D99DA2AFA8}"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25995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B9A5A-D425-4B7A-A04C-F1D99DA2AFA8}"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29439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5B9A5A-D425-4B7A-A04C-F1D99DA2AFA8}"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390250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5B9A5A-D425-4B7A-A04C-F1D99DA2AFA8}"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D3C9B-B587-4E52-AF64-1C61C2D57247}" type="slidenum">
              <a:rPr lang="en-US" smtClean="0"/>
              <a:t>‹#›</a:t>
            </a:fld>
            <a:endParaRPr lang="en-US"/>
          </a:p>
        </p:txBody>
      </p:sp>
    </p:spTree>
    <p:extLst>
      <p:ext uri="{BB962C8B-B14F-4D97-AF65-F5344CB8AC3E}">
        <p14:creationId xmlns:p14="http://schemas.microsoft.com/office/powerpoint/2010/main" val="288640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B9A5A-D425-4B7A-A04C-F1D99DA2AFA8}" type="datetimeFigureOut">
              <a:rPr lang="en-US" smtClean="0"/>
              <a:t>9/25/2020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D3C9B-B587-4E52-AF64-1C61C2D57247}" type="slidenum">
              <a:rPr lang="en-US" smtClean="0"/>
              <a:t>‹#›</a:t>
            </a:fld>
            <a:endParaRPr lang="en-US"/>
          </a:p>
        </p:txBody>
      </p:sp>
    </p:spTree>
    <p:extLst>
      <p:ext uri="{BB962C8B-B14F-4D97-AF65-F5344CB8AC3E}">
        <p14:creationId xmlns:p14="http://schemas.microsoft.com/office/powerpoint/2010/main" val="552223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beringsea.elder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0788" y="1312207"/>
            <a:ext cx="6910423" cy="4138763"/>
          </a:xfrm>
        </p:spPr>
      </p:pic>
    </p:spTree>
    <p:extLst>
      <p:ext uri="{BB962C8B-B14F-4D97-AF65-F5344CB8AC3E}">
        <p14:creationId xmlns:p14="http://schemas.microsoft.com/office/powerpoint/2010/main" val="60827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18" y="3172836"/>
            <a:ext cx="9144000" cy="2387600"/>
          </a:xfrm>
        </p:spPr>
        <p:txBody>
          <a:bodyPr>
            <a:normAutofit fontScale="90000"/>
          </a:bodyPr>
          <a:lstStyle/>
          <a:p>
            <a:r>
              <a:rPr lang="en-US" b="1" dirty="0" smtClean="0">
                <a:latin typeface="Times" pitchFamily="18" charset="0"/>
              </a:rPr>
              <a:t>Mission</a:t>
            </a:r>
            <a:r>
              <a:rPr lang="en-US" dirty="0" smtClean="0">
                <a:latin typeface="Times" pitchFamily="18" charset="0"/>
              </a:rPr>
              <a:t/>
            </a:r>
            <a:br>
              <a:rPr lang="en-US" dirty="0" smtClean="0">
                <a:latin typeface="Times" pitchFamily="18" charset="0"/>
              </a:rPr>
            </a:br>
            <a:r>
              <a:rPr lang="en-US" dirty="0" smtClean="0">
                <a:latin typeface="Times" pitchFamily="18" charset="0"/>
              </a:rPr>
              <a:t>To speak and work together as one voice to protect and respect our traditional ways of life, the ocean web of life that supports the resources we rely on, and our children’s future.</a:t>
            </a:r>
            <a:endParaRPr lang="en-US" dirty="0">
              <a:latin typeface="Times" pitchFamily="18" charset="0"/>
            </a:endParaRPr>
          </a:p>
        </p:txBody>
      </p:sp>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spTree>
    <p:extLst>
      <p:ext uri="{BB962C8B-B14F-4D97-AF65-F5344CB8AC3E}">
        <p14:creationId xmlns:p14="http://schemas.microsoft.com/office/powerpoint/2010/main" val="2016050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71762" y="1038225"/>
            <a:ext cx="6848475" cy="4781550"/>
          </a:xfrm>
          <a:prstGeom prst="rect">
            <a:avLst/>
          </a:prstGeom>
          <a:ln>
            <a:noFill/>
          </a:ln>
          <a:effectLst>
            <a:softEdge rad="112500"/>
          </a:effectLst>
        </p:spPr>
      </p:pic>
      <p:sp>
        <p:nvSpPr>
          <p:cNvPr id="4" name="Rectangle 3"/>
          <p:cNvSpPr/>
          <p:nvPr/>
        </p:nvSpPr>
        <p:spPr>
          <a:xfrm>
            <a:off x="3940967" y="5819775"/>
            <a:ext cx="4310063" cy="369332"/>
          </a:xfrm>
          <a:prstGeom prst="rect">
            <a:avLst/>
          </a:prstGeom>
        </p:spPr>
        <p:txBody>
          <a:bodyPr wrap="square">
            <a:spAutoFit/>
          </a:bodyPr>
          <a:lstStyle/>
          <a:p>
            <a:r>
              <a:rPr lang="en-US" dirty="0" smtClean="0"/>
              <a:t>Map accessed 9.25.2020 from fotolip.com</a:t>
            </a:r>
            <a:endParaRPr lang="en-US" dirty="0"/>
          </a:p>
        </p:txBody>
      </p:sp>
      <p:pic>
        <p:nvPicPr>
          <p:cNvPr id="8" name="Picture 7"/>
          <p:cNvPicPr>
            <a:picLocks noChangeAspect="1"/>
          </p:cNvPicPr>
          <p:nvPr/>
        </p:nvPicPr>
        <p:blipFill rotWithShape="1">
          <a:blip r:embed="rId4"/>
          <a:srcRect l="37764" t="37730" r="39289" b="44139"/>
          <a:stretch/>
        </p:blipFill>
        <p:spPr>
          <a:xfrm>
            <a:off x="9782368" y="5846618"/>
            <a:ext cx="2409632" cy="1011382"/>
          </a:xfrm>
          <a:prstGeom prst="rect">
            <a:avLst/>
          </a:prstGeom>
        </p:spPr>
      </p:pic>
    </p:spTree>
    <p:extLst>
      <p:ext uri="{BB962C8B-B14F-4D97-AF65-F5344CB8AC3E}">
        <p14:creationId xmlns:p14="http://schemas.microsoft.com/office/powerpoint/2010/main" val="1327433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 r="-371" b="19349"/>
          <a:stretch/>
        </p:blipFill>
        <p:spPr>
          <a:xfrm>
            <a:off x="2271126" y="514350"/>
            <a:ext cx="7730124" cy="5757863"/>
          </a:xfrm>
          <a:prstGeom prst="rect">
            <a:avLst/>
          </a:prstGeom>
          <a:ln>
            <a:noFill/>
          </a:ln>
          <a:effectLst>
            <a:softEdge rad="112500"/>
          </a:effectLst>
        </p:spPr>
      </p:pic>
      <p:pic>
        <p:nvPicPr>
          <p:cNvPr id="4" name="Picture 3"/>
          <p:cNvPicPr>
            <a:picLocks noChangeAspect="1"/>
          </p:cNvPicPr>
          <p:nvPr/>
        </p:nvPicPr>
        <p:blipFill rotWithShape="1">
          <a:blip r:embed="rId4"/>
          <a:srcRect l="37764" t="37730" r="39289" b="44139"/>
          <a:stretch/>
        </p:blipFill>
        <p:spPr>
          <a:xfrm>
            <a:off x="9782368" y="5846618"/>
            <a:ext cx="2409632" cy="1011382"/>
          </a:xfrm>
          <a:prstGeom prst="rect">
            <a:avLst/>
          </a:prstGeom>
        </p:spPr>
      </p:pic>
    </p:spTree>
    <p:extLst>
      <p:ext uri="{BB962C8B-B14F-4D97-AF65-F5344CB8AC3E}">
        <p14:creationId xmlns:p14="http://schemas.microsoft.com/office/powerpoint/2010/main" val="1740818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789" y="510638"/>
            <a:ext cx="9547762" cy="964685"/>
          </a:xfrm>
        </p:spPr>
        <p:txBody>
          <a:bodyPr>
            <a:normAutofit fontScale="90000"/>
          </a:bodyPr>
          <a:lstStyle/>
          <a:p>
            <a:r>
              <a:rPr lang="en-US" dirty="0" smtClean="0">
                <a:latin typeface="Times" pitchFamily="18" charset="0"/>
              </a:rPr>
              <a:t/>
            </a:r>
            <a:br>
              <a:rPr lang="en-US" dirty="0" smtClean="0">
                <a:latin typeface="Times" pitchFamily="18" charset="0"/>
              </a:rPr>
            </a:br>
            <a:r>
              <a:rPr lang="en-US" dirty="0" smtClean="0">
                <a:latin typeface="Times" pitchFamily="18" charset="0"/>
              </a:rPr>
              <a:t>Food Security~Subsistence Foods</a:t>
            </a:r>
            <a:endParaRPr lang="en-US" dirty="0">
              <a:latin typeface="Times" pitchFamily="18" charset="0"/>
            </a:endParaRPr>
          </a:p>
        </p:txBody>
      </p:sp>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pic>
        <p:nvPicPr>
          <p:cNvPr id="3074" name="Picture 2"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3771" y="1244647"/>
            <a:ext cx="2521180" cy="2759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66233" y="1373310"/>
            <a:ext cx="3348579" cy="2367847"/>
          </a:xfrm>
          <a:prstGeom prst="rect">
            <a:avLst/>
          </a:prstGeom>
          <a:ln>
            <a:noFill/>
          </a:ln>
          <a:effectLst>
            <a:softEdge rad="112500"/>
          </a:effectLst>
        </p:spPr>
      </p:pic>
      <p:pic>
        <p:nvPicPr>
          <p:cNvPr id="4" name="Picture 3"/>
          <p:cNvPicPr>
            <a:picLocks noChangeAspect="1"/>
          </p:cNvPicPr>
          <p:nvPr/>
        </p:nvPicPr>
        <p:blipFill>
          <a:blip r:embed="rId6"/>
          <a:stretch>
            <a:fillRect/>
          </a:stretch>
        </p:blipFill>
        <p:spPr>
          <a:xfrm>
            <a:off x="4727244" y="1373311"/>
            <a:ext cx="3141705" cy="2051113"/>
          </a:xfrm>
          <a:prstGeom prst="rect">
            <a:avLst/>
          </a:prstGeom>
          <a:ln>
            <a:noFill/>
          </a:ln>
          <a:effectLst>
            <a:softEdge rad="112500"/>
          </a:effectLst>
        </p:spPr>
      </p:pic>
      <p:pic>
        <p:nvPicPr>
          <p:cNvPr id="6" name="Picture 5"/>
          <p:cNvPicPr>
            <a:picLocks noChangeAspect="1"/>
          </p:cNvPicPr>
          <p:nvPr/>
        </p:nvPicPr>
        <p:blipFill rotWithShape="1">
          <a:blip r:embed="rId7"/>
          <a:srcRect l="-1" r="1613" b="15532"/>
          <a:stretch/>
        </p:blipFill>
        <p:spPr>
          <a:xfrm>
            <a:off x="1448789" y="3719993"/>
            <a:ext cx="5396307" cy="2757489"/>
          </a:xfrm>
          <a:prstGeom prst="rect">
            <a:avLst/>
          </a:prstGeom>
          <a:ln>
            <a:noFill/>
          </a:ln>
          <a:effectLst>
            <a:softEdge rad="112500"/>
          </a:effectLst>
        </p:spPr>
      </p:pic>
      <p:pic>
        <p:nvPicPr>
          <p:cNvPr id="8" name="Picture 2" descr="Image may contain: plant, outdoor and nature"/>
          <p:cNvPicPr>
            <a:picLocks noChangeAspect="1" noChangeArrowheads="1"/>
          </p:cNvPicPr>
          <p:nvPr/>
        </p:nvPicPr>
        <p:blipFill rotWithShape="1">
          <a:blip r:embed="rId8">
            <a:extLst>
              <a:ext uri="{28A0092B-C50C-407E-A947-70E740481C1C}">
                <a14:useLocalDpi xmlns:a14="http://schemas.microsoft.com/office/drawing/2010/main" val="0"/>
              </a:ext>
            </a:extLst>
          </a:blip>
          <a:srcRect r="12989" b="11097"/>
          <a:stretch/>
        </p:blipFill>
        <p:spPr bwMode="auto">
          <a:xfrm>
            <a:off x="7381814" y="4097848"/>
            <a:ext cx="3614737" cy="2001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0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sp>
        <p:nvSpPr>
          <p:cNvPr id="2" name="Title 1"/>
          <p:cNvSpPr>
            <a:spLocks noGrp="1"/>
          </p:cNvSpPr>
          <p:nvPr>
            <p:ph type="ctrTitle"/>
          </p:nvPr>
        </p:nvSpPr>
        <p:spPr>
          <a:xfrm>
            <a:off x="986248" y="468302"/>
            <a:ext cx="9144000" cy="940935"/>
          </a:xfrm>
        </p:spPr>
        <p:txBody>
          <a:bodyPr>
            <a:normAutofit fontScale="90000"/>
          </a:bodyPr>
          <a:lstStyle/>
          <a:p>
            <a:r>
              <a:rPr lang="en-US" dirty="0" smtClean="0">
                <a:latin typeface="Times" pitchFamily="18" charset="0"/>
              </a:rPr>
              <a:t/>
            </a:r>
            <a:br>
              <a:rPr lang="en-US" dirty="0" smtClean="0">
                <a:latin typeface="Times" pitchFamily="18" charset="0"/>
              </a:rPr>
            </a:br>
            <a:r>
              <a:rPr lang="en-US" dirty="0" smtClean="0">
                <a:latin typeface="Times" pitchFamily="18" charset="0"/>
              </a:rPr>
              <a:t>Impacts to Way of Life</a:t>
            </a:r>
            <a:endParaRPr lang="en-US" dirty="0">
              <a:latin typeface="Times" pitchFamily="18" charset="0"/>
            </a:endParaRPr>
          </a:p>
        </p:txBody>
      </p:sp>
      <p:pic>
        <p:nvPicPr>
          <p:cNvPr id="6" name="Picture 4" descr="Image may contain: cloud, sky, outdoor and nature"/>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27443" r="960" b="27711"/>
          <a:stretch/>
        </p:blipFill>
        <p:spPr bwMode="auto">
          <a:xfrm>
            <a:off x="986248" y="1271588"/>
            <a:ext cx="6504340" cy="3588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Image may contain: cloud, sky, mountain, outdoor, water and nature"/>
          <p:cNvPicPr>
            <a:picLocks noChangeAspect="1" noChangeArrowheads="1"/>
          </p:cNvPicPr>
          <p:nvPr/>
        </p:nvPicPr>
        <p:blipFill rotWithShape="1">
          <a:blip r:embed="rId6">
            <a:extLst>
              <a:ext uri="{28A0092B-C50C-407E-A947-70E740481C1C}">
                <a14:useLocalDpi xmlns:a14="http://schemas.microsoft.com/office/drawing/2010/main" val="0"/>
              </a:ext>
            </a:extLst>
          </a:blip>
          <a:srcRect l="1" t="19005" r="-2804" b="23507"/>
          <a:stretch/>
        </p:blipFill>
        <p:spPr bwMode="auto">
          <a:xfrm>
            <a:off x="6253182" y="3065836"/>
            <a:ext cx="5762606" cy="2828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6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575" y="317095"/>
            <a:ext cx="9144000" cy="976561"/>
          </a:xfrm>
        </p:spPr>
        <p:txBody>
          <a:bodyPr>
            <a:normAutofit/>
          </a:bodyPr>
          <a:lstStyle/>
          <a:p>
            <a:r>
              <a:rPr lang="en-US" dirty="0" smtClean="0">
                <a:latin typeface="Times" pitchFamily="18" charset="0"/>
              </a:rPr>
              <a:t>Impacts to Way of Life</a:t>
            </a:r>
            <a:endParaRPr lang="en-US" dirty="0">
              <a:latin typeface="Times" pitchFamily="18" charset="0"/>
            </a:endParaRPr>
          </a:p>
        </p:txBody>
      </p:sp>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pic>
        <p:nvPicPr>
          <p:cNvPr id="3" name="Picture 2"/>
          <p:cNvPicPr>
            <a:picLocks noChangeAspect="1"/>
          </p:cNvPicPr>
          <p:nvPr/>
        </p:nvPicPr>
        <p:blipFill>
          <a:blip r:embed="rId4"/>
          <a:stretch>
            <a:fillRect/>
          </a:stretch>
        </p:blipFill>
        <p:spPr>
          <a:xfrm>
            <a:off x="1591432" y="1293656"/>
            <a:ext cx="5666618" cy="4620264"/>
          </a:xfrm>
          <a:prstGeom prst="rect">
            <a:avLst/>
          </a:prstGeom>
          <a:ln>
            <a:noFill/>
          </a:ln>
          <a:effectLst>
            <a:softEdge rad="112500"/>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5833" t="-371" b="1"/>
          <a:stretch/>
        </p:blipFill>
        <p:spPr>
          <a:xfrm rot="5400000">
            <a:off x="7633261" y="1914358"/>
            <a:ext cx="3328987" cy="3378859"/>
          </a:xfrm>
          <a:prstGeom prst="rect">
            <a:avLst/>
          </a:prstGeom>
          <a:ln>
            <a:noFill/>
          </a:ln>
          <a:effectLst>
            <a:softEdge rad="112500"/>
          </a:effectLst>
        </p:spPr>
      </p:pic>
    </p:spTree>
    <p:extLst>
      <p:ext uri="{BB962C8B-B14F-4D97-AF65-F5344CB8AC3E}">
        <p14:creationId xmlns:p14="http://schemas.microsoft.com/office/powerpoint/2010/main" val="4117996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7764" t="37730" r="39289" b="44139"/>
          <a:stretch/>
        </p:blipFill>
        <p:spPr>
          <a:xfrm>
            <a:off x="9782368" y="5846618"/>
            <a:ext cx="2409632" cy="1011382"/>
          </a:xfrm>
          <a:prstGeom prst="rect">
            <a:avLst/>
          </a:prstGeom>
        </p:spPr>
      </p:pic>
      <p:sp>
        <p:nvSpPr>
          <p:cNvPr id="6" name="Content Placeholder 2"/>
          <p:cNvSpPr txBox="1">
            <a:spLocks/>
          </p:cNvSpPr>
          <p:nvPr/>
        </p:nvSpPr>
        <p:spPr>
          <a:xfrm>
            <a:off x="789380" y="1246748"/>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atin typeface="Times" pitchFamily="18" charset="0"/>
              </a:rPr>
              <a:t>Maktuayaq (Inupiaq)</a:t>
            </a:r>
          </a:p>
          <a:p>
            <a:r>
              <a:rPr lang="en-US" sz="4000" dirty="0" smtClean="0">
                <a:latin typeface="Times" pitchFamily="18" charset="0"/>
              </a:rPr>
              <a:t>Mellisa </a:t>
            </a:r>
            <a:r>
              <a:rPr lang="en-US" sz="4000" dirty="0" smtClean="0">
                <a:latin typeface="Times" pitchFamily="18" charset="0"/>
              </a:rPr>
              <a:t>Johnson </a:t>
            </a:r>
            <a:endParaRPr lang="en-US" sz="4000" dirty="0" smtClean="0">
              <a:latin typeface="Times" pitchFamily="18" charset="0"/>
            </a:endParaRPr>
          </a:p>
          <a:p>
            <a:r>
              <a:rPr lang="en-US" sz="4000" dirty="0" smtClean="0">
                <a:latin typeface="Times" pitchFamily="18" charset="0"/>
              </a:rPr>
              <a:t>Executive Director</a:t>
            </a:r>
          </a:p>
          <a:p>
            <a:r>
              <a:rPr lang="en-US" sz="4000" dirty="0" smtClean="0">
                <a:latin typeface="Times" pitchFamily="18" charset="0"/>
              </a:rPr>
              <a:t>Bering Sea Elders Group</a:t>
            </a:r>
          </a:p>
          <a:p>
            <a:r>
              <a:rPr lang="en-US" sz="4000" dirty="0" smtClean="0">
                <a:latin typeface="Times" pitchFamily="18" charset="0"/>
              </a:rPr>
              <a:t>P.O. Box 240943</a:t>
            </a:r>
          </a:p>
          <a:p>
            <a:r>
              <a:rPr lang="en-US" sz="4000" dirty="0" smtClean="0">
                <a:latin typeface="Times" pitchFamily="18" charset="0"/>
              </a:rPr>
              <a:t>Anchorage, Alaska 99524-0943</a:t>
            </a:r>
          </a:p>
          <a:p>
            <a:r>
              <a:rPr lang="en-US" sz="4000" dirty="0" smtClean="0">
                <a:latin typeface="Times" pitchFamily="18" charset="0"/>
                <a:hlinkClick r:id="rId4"/>
              </a:rPr>
              <a:t>beringsea.elders@gmail.com</a:t>
            </a:r>
            <a:endParaRPr lang="en-US" sz="4000" dirty="0" smtClean="0">
              <a:latin typeface="Times" pitchFamily="18" charset="0"/>
            </a:endParaRPr>
          </a:p>
          <a:p>
            <a:r>
              <a:rPr lang="en-US" sz="4000" dirty="0" smtClean="0">
                <a:latin typeface="Times" pitchFamily="18" charset="0"/>
              </a:rPr>
              <a:t>907-891-1229</a:t>
            </a:r>
            <a:endParaRPr lang="en-US" sz="4000" dirty="0">
              <a:latin typeface="Times" pitchFamily="18" charset="0"/>
            </a:endParaRPr>
          </a:p>
        </p:txBody>
      </p:sp>
      <p:sp>
        <p:nvSpPr>
          <p:cNvPr id="7" name="Rectangle 6"/>
          <p:cNvSpPr/>
          <p:nvPr/>
        </p:nvSpPr>
        <p:spPr>
          <a:xfrm>
            <a:off x="4075875" y="323418"/>
            <a:ext cx="4236851" cy="923330"/>
          </a:xfrm>
          <a:prstGeom prst="rect">
            <a:avLst/>
          </a:prstGeom>
        </p:spPr>
        <p:txBody>
          <a:bodyPr wrap="square">
            <a:spAutoFit/>
          </a:bodyPr>
          <a:lstStyle/>
          <a:p>
            <a:r>
              <a:rPr lang="en-US" sz="5400" b="1" dirty="0" err="1" smtClean="0">
                <a:latin typeface="Times" pitchFamily="18" charset="0"/>
              </a:rPr>
              <a:t>Quyanaqpak</a:t>
            </a:r>
            <a:r>
              <a:rPr lang="en-US" sz="5400" b="1" dirty="0" smtClean="0">
                <a:latin typeface="Times" pitchFamily="18" charset="0"/>
              </a:rPr>
              <a:t>!</a:t>
            </a:r>
            <a:endParaRPr lang="en-US" sz="5400" b="1" dirty="0">
              <a:latin typeface="Times" pitchFamily="18" charset="0"/>
            </a:endParaRPr>
          </a:p>
        </p:txBody>
      </p:sp>
    </p:spTree>
    <p:extLst>
      <p:ext uri="{BB962C8B-B14F-4D97-AF65-F5344CB8AC3E}">
        <p14:creationId xmlns:p14="http://schemas.microsoft.com/office/powerpoint/2010/main" val="104631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153</Words>
  <Application>Microsoft Office PowerPoint</Application>
  <PresentationFormat>Widescreen</PresentationFormat>
  <Paragraphs>24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vt:lpstr>
      <vt:lpstr>Times New Roman</vt:lpstr>
      <vt:lpstr>Office Theme</vt:lpstr>
      <vt:lpstr>PowerPoint Presentation</vt:lpstr>
      <vt:lpstr>Mission To speak and work together as one voice to protect and respect our traditional ways of life, the ocean web of life that supports the resources we rely on, and our children’s future.</vt:lpstr>
      <vt:lpstr>PowerPoint Presentation</vt:lpstr>
      <vt:lpstr>PowerPoint Presentation</vt:lpstr>
      <vt:lpstr> Food Security~Subsistence Foods</vt:lpstr>
      <vt:lpstr> Impacts to Way of Life</vt:lpstr>
      <vt:lpstr>Impacts to Way of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Mellisa Johnson</dc:creator>
  <cp:lastModifiedBy>Mellisa Johnson</cp:lastModifiedBy>
  <cp:revision>31</cp:revision>
  <cp:lastPrinted>2018-10-16T17:06:04Z</cp:lastPrinted>
  <dcterms:created xsi:type="dcterms:W3CDTF">2018-10-09T22:17:14Z</dcterms:created>
  <dcterms:modified xsi:type="dcterms:W3CDTF">2020-09-25T21:41:27Z</dcterms:modified>
</cp:coreProperties>
</file>