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5" d="100"/>
          <a:sy n="75" d="100"/>
        </p:scale>
        <p:origin x="240" y="6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0D4AB7-FC48-445C-8040-D1D8EA91C898}"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690C3-CBF5-4D3E-A3D3-3543C21D7286}" type="slidenum">
              <a:rPr lang="en-US" smtClean="0"/>
              <a:t>‹#›</a:t>
            </a:fld>
            <a:endParaRPr lang="en-US"/>
          </a:p>
        </p:txBody>
      </p:sp>
    </p:spTree>
    <p:extLst>
      <p:ext uri="{BB962C8B-B14F-4D97-AF65-F5344CB8AC3E}">
        <p14:creationId xmlns:p14="http://schemas.microsoft.com/office/powerpoint/2010/main" val="2437000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0D4AB7-FC48-445C-8040-D1D8EA91C898}"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690C3-CBF5-4D3E-A3D3-3543C21D7286}" type="slidenum">
              <a:rPr lang="en-US" smtClean="0"/>
              <a:t>‹#›</a:t>
            </a:fld>
            <a:endParaRPr lang="en-US"/>
          </a:p>
        </p:txBody>
      </p:sp>
    </p:spTree>
    <p:extLst>
      <p:ext uri="{BB962C8B-B14F-4D97-AF65-F5344CB8AC3E}">
        <p14:creationId xmlns:p14="http://schemas.microsoft.com/office/powerpoint/2010/main" val="1194367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0D4AB7-FC48-445C-8040-D1D8EA91C898}"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690C3-CBF5-4D3E-A3D3-3543C21D7286}" type="slidenum">
              <a:rPr lang="en-US" smtClean="0"/>
              <a:t>‹#›</a:t>
            </a:fld>
            <a:endParaRPr lang="en-US"/>
          </a:p>
        </p:txBody>
      </p:sp>
    </p:spTree>
    <p:extLst>
      <p:ext uri="{BB962C8B-B14F-4D97-AF65-F5344CB8AC3E}">
        <p14:creationId xmlns:p14="http://schemas.microsoft.com/office/powerpoint/2010/main" val="1602946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0D4AB7-FC48-445C-8040-D1D8EA91C898}"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690C3-CBF5-4D3E-A3D3-3543C21D7286}" type="slidenum">
              <a:rPr lang="en-US" smtClean="0"/>
              <a:t>‹#›</a:t>
            </a:fld>
            <a:endParaRPr lang="en-US"/>
          </a:p>
        </p:txBody>
      </p:sp>
    </p:spTree>
    <p:extLst>
      <p:ext uri="{BB962C8B-B14F-4D97-AF65-F5344CB8AC3E}">
        <p14:creationId xmlns:p14="http://schemas.microsoft.com/office/powerpoint/2010/main" val="50562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0D4AB7-FC48-445C-8040-D1D8EA91C898}"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2690C3-CBF5-4D3E-A3D3-3543C21D7286}" type="slidenum">
              <a:rPr lang="en-US" smtClean="0"/>
              <a:t>‹#›</a:t>
            </a:fld>
            <a:endParaRPr lang="en-US"/>
          </a:p>
        </p:txBody>
      </p:sp>
    </p:spTree>
    <p:extLst>
      <p:ext uri="{BB962C8B-B14F-4D97-AF65-F5344CB8AC3E}">
        <p14:creationId xmlns:p14="http://schemas.microsoft.com/office/powerpoint/2010/main" val="2688215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0D4AB7-FC48-445C-8040-D1D8EA91C898}" type="datetimeFigureOut">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2690C3-CBF5-4D3E-A3D3-3543C21D7286}" type="slidenum">
              <a:rPr lang="en-US" smtClean="0"/>
              <a:t>‹#›</a:t>
            </a:fld>
            <a:endParaRPr lang="en-US"/>
          </a:p>
        </p:txBody>
      </p:sp>
    </p:spTree>
    <p:extLst>
      <p:ext uri="{BB962C8B-B14F-4D97-AF65-F5344CB8AC3E}">
        <p14:creationId xmlns:p14="http://schemas.microsoft.com/office/powerpoint/2010/main" val="3245463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0D4AB7-FC48-445C-8040-D1D8EA91C898}" type="datetimeFigureOut">
              <a:rPr lang="en-US" smtClean="0"/>
              <a:t>9/29/2020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2690C3-CBF5-4D3E-A3D3-3543C21D7286}" type="slidenum">
              <a:rPr lang="en-US" smtClean="0"/>
              <a:t>‹#›</a:t>
            </a:fld>
            <a:endParaRPr lang="en-US"/>
          </a:p>
        </p:txBody>
      </p:sp>
    </p:spTree>
    <p:extLst>
      <p:ext uri="{BB962C8B-B14F-4D97-AF65-F5344CB8AC3E}">
        <p14:creationId xmlns:p14="http://schemas.microsoft.com/office/powerpoint/2010/main" val="493171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0D4AB7-FC48-445C-8040-D1D8EA91C898}" type="datetimeFigureOut">
              <a:rPr lang="en-US" smtClean="0"/>
              <a:t>9/29/2020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2690C3-CBF5-4D3E-A3D3-3543C21D7286}" type="slidenum">
              <a:rPr lang="en-US" smtClean="0"/>
              <a:t>‹#›</a:t>
            </a:fld>
            <a:endParaRPr lang="en-US"/>
          </a:p>
        </p:txBody>
      </p:sp>
    </p:spTree>
    <p:extLst>
      <p:ext uri="{BB962C8B-B14F-4D97-AF65-F5344CB8AC3E}">
        <p14:creationId xmlns:p14="http://schemas.microsoft.com/office/powerpoint/2010/main" val="2280030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0D4AB7-FC48-445C-8040-D1D8EA91C898}" type="datetimeFigureOut">
              <a:rPr lang="en-US" smtClean="0"/>
              <a:t>9/29/2020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2690C3-CBF5-4D3E-A3D3-3543C21D7286}" type="slidenum">
              <a:rPr lang="en-US" smtClean="0"/>
              <a:t>‹#›</a:t>
            </a:fld>
            <a:endParaRPr lang="en-US"/>
          </a:p>
        </p:txBody>
      </p:sp>
    </p:spTree>
    <p:extLst>
      <p:ext uri="{BB962C8B-B14F-4D97-AF65-F5344CB8AC3E}">
        <p14:creationId xmlns:p14="http://schemas.microsoft.com/office/powerpoint/2010/main" val="4089603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0D4AB7-FC48-445C-8040-D1D8EA91C898}" type="datetimeFigureOut">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2690C3-CBF5-4D3E-A3D3-3543C21D7286}" type="slidenum">
              <a:rPr lang="en-US" smtClean="0"/>
              <a:t>‹#›</a:t>
            </a:fld>
            <a:endParaRPr lang="en-US"/>
          </a:p>
        </p:txBody>
      </p:sp>
    </p:spTree>
    <p:extLst>
      <p:ext uri="{BB962C8B-B14F-4D97-AF65-F5344CB8AC3E}">
        <p14:creationId xmlns:p14="http://schemas.microsoft.com/office/powerpoint/2010/main" val="2177033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0D4AB7-FC48-445C-8040-D1D8EA91C898}" type="datetimeFigureOut">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2690C3-CBF5-4D3E-A3D3-3543C21D7286}" type="slidenum">
              <a:rPr lang="en-US" smtClean="0"/>
              <a:t>‹#›</a:t>
            </a:fld>
            <a:endParaRPr lang="en-US"/>
          </a:p>
        </p:txBody>
      </p:sp>
    </p:spTree>
    <p:extLst>
      <p:ext uri="{BB962C8B-B14F-4D97-AF65-F5344CB8AC3E}">
        <p14:creationId xmlns:p14="http://schemas.microsoft.com/office/powerpoint/2010/main" val="2458964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0D4AB7-FC48-445C-8040-D1D8EA91C898}" type="datetimeFigureOut">
              <a:rPr lang="en-US" smtClean="0"/>
              <a:t>9/29/2020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2690C3-CBF5-4D3E-A3D3-3543C21D7286}" type="slidenum">
              <a:rPr lang="en-US" smtClean="0"/>
              <a:t>‹#›</a:t>
            </a:fld>
            <a:endParaRPr lang="en-US"/>
          </a:p>
        </p:txBody>
      </p:sp>
    </p:spTree>
    <p:extLst>
      <p:ext uri="{BB962C8B-B14F-4D97-AF65-F5344CB8AC3E}">
        <p14:creationId xmlns:p14="http://schemas.microsoft.com/office/powerpoint/2010/main" val="3650870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47155"/>
            <a:ext cx="10515600" cy="4264433"/>
          </a:xfrm>
        </p:spPr>
        <p:txBody>
          <a:bodyPr>
            <a:normAutofit/>
          </a:bodyPr>
          <a:lstStyle/>
          <a:p>
            <a:pPr marL="0" indent="0">
              <a:buNone/>
            </a:pPr>
            <a:r>
              <a:rPr lang="en-GB" sz="1800" dirty="0"/>
              <a:t>Summary of concerns in light of legal advice </a:t>
            </a:r>
            <a:r>
              <a:rPr lang="en-GB" sz="1800" dirty="0">
                <a:effectLst/>
                <a:latin typeface="Calibri" panose="020F0502020204030204" pitchFamily="34" charset="0"/>
                <a:ea typeface="Calibri" panose="020F0502020204030204" pitchFamily="34" charset="0"/>
              </a:rPr>
              <a:t>(Matrix Chambers / Leigh Day):</a:t>
            </a:r>
            <a:r>
              <a:rPr lang="en-GB" sz="1800" dirty="0"/>
              <a:t> </a:t>
            </a:r>
          </a:p>
          <a:p>
            <a:pPr>
              <a:spcBef>
                <a:spcPts val="2400"/>
              </a:spcBef>
            </a:pPr>
            <a:r>
              <a:rPr lang="en-GB" sz="1800" dirty="0"/>
              <a:t>By treating five Arctic coastal states differently, and thus differentiating between flags, the regulation will have </a:t>
            </a:r>
            <a:r>
              <a:rPr lang="en-GB" sz="1800" b="1" dirty="0"/>
              <a:t>negative environmental consequences</a:t>
            </a:r>
            <a:r>
              <a:rPr lang="en-US" sz="1800" dirty="0"/>
              <a:t>.</a:t>
            </a:r>
          </a:p>
          <a:p>
            <a:pPr>
              <a:spcBef>
                <a:spcPts val="1200"/>
              </a:spcBef>
            </a:pPr>
            <a:r>
              <a:rPr lang="en-GB" sz="1800" dirty="0"/>
              <a:t>Granting of waivers could result in </a:t>
            </a:r>
            <a:r>
              <a:rPr lang="en-GB" sz="1800" b="1" dirty="0"/>
              <a:t>relaxing international environmental standards</a:t>
            </a:r>
            <a:r>
              <a:rPr lang="en-GB" sz="1800" dirty="0"/>
              <a:t> in the EEZ and territorial seas of Arctic coastal states.</a:t>
            </a:r>
          </a:p>
          <a:p>
            <a:pPr>
              <a:spcBef>
                <a:spcPts val="1200"/>
              </a:spcBef>
            </a:pPr>
            <a:r>
              <a:rPr lang="en-GB" sz="1800" dirty="0"/>
              <a:t>Issuing waivers could </a:t>
            </a:r>
            <a:r>
              <a:rPr lang="en-GB" sz="1800" b="1" dirty="0"/>
              <a:t>increase the risk of a catastrophic HFO spill in the Arctic</a:t>
            </a:r>
            <a:r>
              <a:rPr lang="en-GB" sz="1800" dirty="0"/>
              <a:t> and cause transboundary harm. </a:t>
            </a:r>
          </a:p>
          <a:p>
            <a:pPr marL="0" indent="0">
              <a:spcBef>
                <a:spcPts val="1200"/>
              </a:spcBef>
              <a:buNone/>
            </a:pPr>
            <a:endParaRPr lang="en-GB" sz="1800" dirty="0"/>
          </a:p>
          <a:p>
            <a:pPr marL="0" indent="0" algn="just">
              <a:buNone/>
            </a:pPr>
            <a:r>
              <a:rPr lang="en-GB" sz="1800" dirty="0"/>
              <a:t>To conclude, the waiver provision raises novel and concerning legal matters and we urge Member States to carefully consider these issues. Should the HFO ban be adopted as it is currently written, the granting of waivers will be at the discretion of national governments. The </a:t>
            </a:r>
            <a:r>
              <a:rPr lang="en-GB" sz="1800" b="1" dirty="0"/>
              <a:t>issuance of waivers is not mandatory and because they seriously undermine the effectiveness of the ban, they should not be granted</a:t>
            </a:r>
            <a:r>
              <a:rPr lang="en-GB" sz="1800" i="1" dirty="0"/>
              <a:t>.</a:t>
            </a:r>
            <a:endParaRPr lang="en-US" sz="1800" i="1" dirty="0"/>
          </a:p>
          <a:p>
            <a:pPr marL="0" indent="0">
              <a:buNone/>
            </a:pPr>
            <a:endParaRPr lang="en-US" dirty="0"/>
          </a:p>
        </p:txBody>
      </p:sp>
      <p:sp>
        <p:nvSpPr>
          <p:cNvPr id="4" name="Title 1"/>
          <p:cNvSpPr>
            <a:spLocks noGrp="1"/>
          </p:cNvSpPr>
          <p:nvPr>
            <p:ph type="title"/>
          </p:nvPr>
        </p:nvSpPr>
        <p:spPr>
          <a:xfrm>
            <a:off x="838200" y="173933"/>
            <a:ext cx="11115502" cy="890096"/>
          </a:xfrm>
        </p:spPr>
        <p:txBody>
          <a:bodyPr>
            <a:normAutofit/>
          </a:bodyPr>
          <a:lstStyle/>
          <a:p>
            <a:r>
              <a:rPr lang="en-US" sz="3600" i="1" dirty="0"/>
              <a:t>A Legal View on the draft IMO Arctic HFO regulation</a:t>
            </a:r>
            <a:endParaRPr lang="en-US" sz="36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442" y="5446934"/>
            <a:ext cx="1684076" cy="141106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92144" y="6036344"/>
            <a:ext cx="2061557" cy="669965"/>
          </a:xfrm>
          <a:prstGeom prst="rect">
            <a:avLst/>
          </a:prstGeom>
        </p:spPr>
      </p:pic>
      <p:sp>
        <p:nvSpPr>
          <p:cNvPr id="7" name="TextBox 6"/>
          <p:cNvSpPr txBox="1"/>
          <p:nvPr/>
        </p:nvSpPr>
        <p:spPr>
          <a:xfrm>
            <a:off x="9864432" y="5413682"/>
            <a:ext cx="1532313" cy="600164"/>
          </a:xfrm>
          <a:prstGeom prst="rect">
            <a:avLst/>
          </a:prstGeom>
          <a:noFill/>
        </p:spPr>
        <p:txBody>
          <a:bodyPr wrap="square" rtlCol="0">
            <a:spAutoFit/>
          </a:bodyPr>
          <a:lstStyle/>
          <a:p>
            <a:r>
              <a:rPr lang="en-US" sz="1200" b="1" dirty="0">
                <a:solidFill>
                  <a:schemeClr val="accent1">
                    <a:lumMod val="75000"/>
                  </a:schemeClr>
                </a:solidFill>
              </a:rPr>
              <a:t>Danielle Fest </a:t>
            </a:r>
            <a:r>
              <a:rPr lang="en-US" sz="1200" b="1" dirty="0" err="1">
                <a:solidFill>
                  <a:schemeClr val="accent1">
                    <a:lumMod val="75000"/>
                  </a:schemeClr>
                </a:solidFill>
              </a:rPr>
              <a:t>Grabiel</a:t>
            </a:r>
            <a:r>
              <a:rPr lang="en-US" sz="1200" b="1" dirty="0">
                <a:solidFill>
                  <a:schemeClr val="accent1">
                    <a:lumMod val="75000"/>
                  </a:schemeClr>
                </a:solidFill>
              </a:rPr>
              <a:t>, </a:t>
            </a:r>
          </a:p>
          <a:p>
            <a:r>
              <a:rPr lang="en-US" sz="1050" dirty="0"/>
              <a:t>Wildlife Team Lead</a:t>
            </a:r>
          </a:p>
          <a:p>
            <a:r>
              <a:rPr lang="en-US" sz="1050" dirty="0"/>
              <a:t>dgabriel@global-eia.org</a:t>
            </a:r>
          </a:p>
        </p:txBody>
      </p:sp>
    </p:spTree>
    <p:extLst>
      <p:ext uri="{BB962C8B-B14F-4D97-AF65-F5344CB8AC3E}">
        <p14:creationId xmlns:p14="http://schemas.microsoft.com/office/powerpoint/2010/main" val="16184833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TotalTime>
  <Words>171</Words>
  <Application>Microsoft Office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 Legal View on the draft IMO Arctic HFO regulation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Views on the draft IMO Arctic HFO regulation</dc:title>
  <dc:creator>Celeste Bollini</dc:creator>
  <cp:lastModifiedBy>Sylvette PEPLOWSKI</cp:lastModifiedBy>
  <cp:revision>18</cp:revision>
  <dcterms:created xsi:type="dcterms:W3CDTF">2020-09-28T17:36:35Z</dcterms:created>
  <dcterms:modified xsi:type="dcterms:W3CDTF">2020-09-29T14:33:32Z</dcterms:modified>
</cp:coreProperties>
</file>