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300" r:id="rId2"/>
    <p:sldId id="304" r:id="rId3"/>
    <p:sldId id="303" r:id="rId4"/>
    <p:sldId id="302" r:id="rId5"/>
    <p:sldId id="288" r:id="rId6"/>
    <p:sldId id="299" r:id="rId7"/>
    <p:sldId id="301" r:id="rId8"/>
    <p:sldId id="292" r:id="rId9"/>
    <p:sldId id="293"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1"/>
    <p:restoredTop sz="94694"/>
  </p:normalViewPr>
  <p:slideViewPr>
    <p:cSldViewPr snapToGrid="0" snapToObjects="1">
      <p:cViewPr varScale="1">
        <p:scale>
          <a:sx n="135" d="100"/>
          <a:sy n="135" d="100"/>
        </p:scale>
        <p:origin x="-120" y="-5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AF17E-8596-0C4B-8CE5-2497DD9611D2}" type="datetimeFigureOut">
              <a:rPr lang="en-US" smtClean="0"/>
              <a:pPr/>
              <a:t>3/21/21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FEBBE-6742-8648-9F33-48657FA706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B9F36324-1FF4-4C7A-8153-FD0FC527149C}" type="slidenum">
              <a:rPr lang="fr-FR" smtClean="0"/>
              <a:pPr/>
              <a:t>1</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579109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r>
              <a:rPr lang="en-US" smtClean="0">
                <a:latin typeface="Arial" pitchFamily="1" charset="0"/>
                <a:ea typeface="Arial" pitchFamily="1" charset="0"/>
                <a:cs typeface="Arial" pitchFamily="1" charset="0"/>
              </a:rPr>
              <a:t>Bars show the sources (CO2, black carbon both deposited and atmospheric, methane and ozone) of historic warming in the Arctic, similar proportion likely in Andes and other regions but have not been specifically studied.</a:t>
            </a:r>
            <a:endParaRPr lang="en-US" b="1" i="1" smtClean="0">
              <a:latin typeface="Arial" pitchFamily="1" charset="0"/>
              <a:ea typeface="Arial"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81000" y="685800"/>
            <a:ext cx="6096000" cy="3429000"/>
          </a:xfrm>
          <a:ln/>
        </p:spPr>
      </p:sp>
      <p:sp>
        <p:nvSpPr>
          <p:cNvPr id="52227" name="Rectangle 3"/>
          <p:cNvSpPr>
            <a:spLocks noGrp="1" noChangeArrowheads="1"/>
          </p:cNvSpPr>
          <p:nvPr>
            <p:ph type="body" idx="1"/>
          </p:nvPr>
        </p:nvSpPr>
        <p:spPr>
          <a:noFill/>
          <a:ln/>
        </p:spPr>
        <p:txBody>
          <a:bodyPr/>
          <a:lstStyle/>
          <a:p>
            <a:pPr eaLnBrk="1" hangingPunct="1">
              <a:lnSpc>
                <a:spcPct val="90000"/>
              </a:lnSpc>
              <a:spcBef>
                <a:spcPct val="50000"/>
              </a:spcBef>
            </a:pPr>
            <a:r>
              <a:rPr lang="en-US" b="1"/>
              <a:t>Have linked shipping emissions experts – Drs. James Corbett and Jamie Winebrake  --  with AMSA chapter on Environmental Impacts.</a:t>
            </a:r>
          </a:p>
          <a:p>
            <a:pPr eaLnBrk="1" hangingPunct="1">
              <a:lnSpc>
                <a:spcPct val="90000"/>
              </a:lnSpc>
              <a:spcBef>
                <a:spcPct val="50000"/>
              </a:spcBef>
            </a:pPr>
            <a:endParaRPr lang="en-US" b="1"/>
          </a:p>
          <a:p>
            <a:pPr eaLnBrk="1" hangingPunct="1">
              <a:lnSpc>
                <a:spcPct val="90000"/>
              </a:lnSpc>
              <a:spcBef>
                <a:spcPct val="50000"/>
              </a:spcBef>
            </a:pPr>
            <a:r>
              <a:rPr lang="en-US" b="1"/>
              <a:t>Shipping emissions assumptions are driven by Veronika Eyring (JGR 2005) estimates of an increase of  5.3 Tg N/year through 2050. Granier apportions 25% of the emissions increases to newly opened Arctic routes.</a:t>
            </a:r>
            <a:br>
              <a:rPr lang="en-US" b="1"/>
            </a:br>
            <a:endParaRPr lang="en-US" b="1"/>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5"/>
          </p:nvPr>
        </p:nvSpPr>
        <p:spPr/>
        <p:txBody>
          <a:bodyPr/>
          <a:lstStyle/>
          <a:p>
            <a:fld id="{B9F36324-1FF4-4C7A-8153-FD0FC527149C}" type="slidenum">
              <a:rPr lang="fr-FR" smtClean="0"/>
              <a:pPr/>
              <a:t>7</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721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sv-S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endParaRPr lang="en-US"/>
          </a:p>
        </p:txBody>
      </p:sp>
      <p:sp>
        <p:nvSpPr>
          <p:cNvPr id="4" name="Date Placeholder 3"/>
          <p:cNvSpPr>
            <a:spLocks noGrp="1"/>
          </p:cNvSpPr>
          <p:nvPr>
            <p:ph type="dt" sz="half" idx="10"/>
          </p:nvPr>
        </p:nvSpPr>
        <p:spPr/>
        <p:txBody>
          <a:bodyPr/>
          <a:lstStyle/>
          <a:p>
            <a:fld id="{07560BA2-5C18-1C48-B934-DC4DE2414261}"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07560BA2-5C18-1C48-B934-DC4DE2414261}"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sv-SE"/>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07560BA2-5C18-1C48-B934-DC4DE2414261}"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07560BA2-5C18-1C48-B934-DC4DE2414261}"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07560BA2-5C18-1C48-B934-DC4DE2414261}" type="datetimeFigureOut">
              <a:rPr lang="en-US" smtClean="0"/>
              <a:pPr/>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Date Placeholder 4"/>
          <p:cNvSpPr>
            <a:spLocks noGrp="1"/>
          </p:cNvSpPr>
          <p:nvPr>
            <p:ph type="dt" sz="half" idx="10"/>
          </p:nvPr>
        </p:nvSpPr>
        <p:spPr/>
        <p:txBody>
          <a:bodyPr/>
          <a:lstStyle/>
          <a:p>
            <a:fld id="{07560BA2-5C18-1C48-B934-DC4DE2414261}" type="datetimeFigureOut">
              <a:rPr lang="en-US" smtClean="0"/>
              <a:pPr/>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7" name="Date Placeholder 6"/>
          <p:cNvSpPr>
            <a:spLocks noGrp="1"/>
          </p:cNvSpPr>
          <p:nvPr>
            <p:ph type="dt" sz="half" idx="10"/>
          </p:nvPr>
        </p:nvSpPr>
        <p:spPr/>
        <p:txBody>
          <a:bodyPr/>
          <a:lstStyle/>
          <a:p>
            <a:fld id="{07560BA2-5C18-1C48-B934-DC4DE2414261}" type="datetimeFigureOut">
              <a:rPr lang="en-US" smtClean="0"/>
              <a:pPr/>
              <a:t>3/21/21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Date Placeholder 2"/>
          <p:cNvSpPr>
            <a:spLocks noGrp="1"/>
          </p:cNvSpPr>
          <p:nvPr>
            <p:ph type="dt" sz="half" idx="10"/>
          </p:nvPr>
        </p:nvSpPr>
        <p:spPr/>
        <p:txBody>
          <a:bodyPr/>
          <a:lstStyle/>
          <a:p>
            <a:fld id="{07560BA2-5C18-1C48-B934-DC4DE2414261}" type="datetimeFigureOut">
              <a:rPr lang="en-US" smtClean="0"/>
              <a:pPr/>
              <a:t>3/21/21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0BA2-5C18-1C48-B934-DC4DE2414261}" type="datetimeFigureOut">
              <a:rPr lang="en-US" smtClean="0"/>
              <a:pPr/>
              <a:t>3/21/21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sv-SE"/>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07560BA2-5C18-1C48-B934-DC4DE2414261}" type="datetimeFigureOut">
              <a:rPr lang="en-US" smtClean="0"/>
              <a:pPr/>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sv-S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07560BA2-5C18-1C48-B934-DC4DE2414261}" type="datetimeFigureOut">
              <a:rPr lang="en-US" smtClean="0"/>
              <a:pPr/>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44078-B9E4-AD44-8FF0-2D09481ED8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560BA2-5C18-1C48-B934-DC4DE2414261}" type="datetimeFigureOut">
              <a:rPr lang="en-US" smtClean="0"/>
              <a:pPr/>
              <a:t>3/21/21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344078-B9E4-AD44-8FF0-2D09481ED8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df"/><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71" name="Rectangle 7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1DD1A8A-57D5-4A81-AD04-532B043C561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050" name="Picture 2" descr="Imag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0CD28D9-D7C5-42B5-B2A9-E6B8F21F14F1}"/>
              </a:ext>
            </a:extLst>
          </p:cNvPr>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1334"/>
          <a:stretch/>
        </p:blipFill>
        <p:spPr bwMode="auto">
          <a:xfrm>
            <a:off x="-2285" y="7"/>
            <a:ext cx="9143999" cy="514349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3" name="Rectangle 7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07891EC-4501-44ED-A8C8-B11B6DB767AB}"/>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Subtit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B73C84E-97C7-46DD-945C-CA70E4759AA3}"/>
              </a:ext>
            </a:extLst>
          </p:cNvPr>
          <p:cNvSpPr>
            <a:spLocks noGrp="1"/>
          </p:cNvSpPr>
          <p:nvPr>
            <p:ph type="subTitle" idx="1"/>
          </p:nvPr>
        </p:nvSpPr>
        <p:spPr>
          <a:xfrm>
            <a:off x="818747" y="2351852"/>
            <a:ext cx="7543800" cy="1223788"/>
          </a:xfrm>
          <a:effectLst>
            <a:outerShdw blurRad="50800" dist="38100" dir="2700000" algn="tl" rotWithShape="0">
              <a:prstClr val="black">
                <a:alpha val="40000"/>
              </a:prstClr>
            </a:outerShdw>
          </a:effectLst>
        </p:spPr>
        <p:txBody>
          <a:bodyPr>
            <a:normAutofit/>
          </a:bodyPr>
          <a:lstStyle/>
          <a:p>
            <a:r>
              <a:rPr lang="en-GB" sz="3000" b="1" dirty="0">
                <a:solidFill>
                  <a:srgbClr val="FFFFFF"/>
                </a:solidFill>
              </a:rPr>
              <a:t>Arctic </a:t>
            </a:r>
            <a:r>
              <a:rPr lang="en-GB" sz="3000" b="1" dirty="0" smtClean="0">
                <a:solidFill>
                  <a:srgbClr val="FFFFFF"/>
                </a:solidFill>
              </a:rPr>
              <a:t>Shipping and Black Carbon:</a:t>
            </a:r>
          </a:p>
          <a:p>
            <a:r>
              <a:rPr lang="fr-FR" sz="3000" b="1" dirty="0" err="1">
                <a:solidFill>
                  <a:srgbClr val="FFFFFF"/>
                </a:solidFill>
              </a:rPr>
              <a:t>Cascading</a:t>
            </a:r>
            <a:r>
              <a:rPr lang="fr-FR" sz="3000" b="1" dirty="0" smtClean="0">
                <a:solidFill>
                  <a:srgbClr val="FFFFFF"/>
                </a:solidFill>
              </a:rPr>
              <a:t> Impacts </a:t>
            </a:r>
            <a:r>
              <a:rPr lang="fr-FR" sz="3000" b="1" dirty="0">
                <a:solidFill>
                  <a:srgbClr val="FFFFFF"/>
                </a:solidFill>
              </a:rPr>
              <a:t>and</a:t>
            </a:r>
            <a:r>
              <a:rPr lang="fr-FR" sz="3000" b="1" dirty="0" smtClean="0">
                <a:solidFill>
                  <a:srgbClr val="FFFFFF"/>
                </a:solidFill>
              </a:rPr>
              <a:t> Global </a:t>
            </a:r>
            <a:r>
              <a:rPr lang="fr-FR" sz="3000" b="1" dirty="0">
                <a:solidFill>
                  <a:srgbClr val="FFFFFF"/>
                </a:solidFill>
              </a:rPr>
              <a:t>Implications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588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9335" y="147639"/>
            <a:ext cx="8974667" cy="1602140"/>
          </a:xfrm>
        </p:spPr>
        <p:txBody>
          <a:bodyPr>
            <a:normAutofit/>
          </a:bodyPr>
          <a:lstStyle/>
          <a:p>
            <a:r>
              <a:rPr lang="en-US" sz="4000" b="1" dirty="0" smtClean="0">
                <a:solidFill>
                  <a:srgbClr val="000090"/>
                </a:solidFill>
                <a:ea typeface="ＭＳ Ｐゴシック" pitchFamily="1" charset="-128"/>
                <a:cs typeface="ＭＳ Ｐゴシック" pitchFamily="1" charset="-128"/>
              </a:rPr>
              <a:t>What Is Black Carbon?</a:t>
            </a:r>
            <a:r>
              <a:rPr lang="en-US" dirty="0" smtClean="0"/>
              <a:t/>
            </a:r>
            <a:br>
              <a:rPr lang="en-US" dirty="0" smtClean="0"/>
            </a:br>
            <a:endParaRPr lang="en-US" b="1" dirty="0" smtClean="0">
              <a:solidFill>
                <a:srgbClr val="000090"/>
              </a:solidFill>
              <a:ea typeface="ＭＳ Ｐゴシック" pitchFamily="1" charset="-128"/>
              <a:cs typeface="ＭＳ Ｐゴシック" pitchFamily="1" charset="-128"/>
            </a:endParaRPr>
          </a:p>
        </p:txBody>
      </p:sp>
      <p:sp>
        <p:nvSpPr>
          <p:cNvPr id="4" name="Content Placeholder 3"/>
          <p:cNvSpPr>
            <a:spLocks noGrp="1"/>
          </p:cNvSpPr>
          <p:nvPr>
            <p:ph idx="1"/>
          </p:nvPr>
        </p:nvSpPr>
        <p:spPr>
          <a:xfrm>
            <a:off x="457200" y="1270000"/>
            <a:ext cx="8229600" cy="3873501"/>
          </a:xfrm>
        </p:spPr>
        <p:txBody>
          <a:bodyPr>
            <a:normAutofit/>
          </a:bodyPr>
          <a:lstStyle/>
          <a:p>
            <a:pPr>
              <a:buFont typeface="Arial" pitchFamily="6" charset="0"/>
              <a:buChar char="•"/>
              <a:defRPr/>
            </a:pPr>
            <a:r>
              <a:rPr lang="en-US" sz="2400" dirty="0" smtClean="0"/>
              <a:t>Arises from incomplete combustion</a:t>
            </a:r>
            <a:endParaRPr lang="en-US" sz="2400" dirty="0" smtClean="0"/>
          </a:p>
          <a:p>
            <a:pPr>
              <a:buFont typeface="Arial" pitchFamily="6" charset="0"/>
              <a:buChar char="•"/>
              <a:defRPr/>
            </a:pPr>
            <a:r>
              <a:rPr lang="en-US" sz="2400" dirty="0" smtClean="0"/>
              <a:t>Extremely small, dark particles (&lt;PM2.5)</a:t>
            </a:r>
          </a:p>
          <a:p>
            <a:pPr>
              <a:buFont typeface="Arial" pitchFamily="6" charset="0"/>
              <a:buChar char="•"/>
              <a:defRPr/>
            </a:pPr>
            <a:r>
              <a:rPr lang="en-US" sz="2400" dirty="0" smtClean="0"/>
              <a:t>Extremely lightweight, if lofted into high atmosphere (for example, from wildfires) can travel </a:t>
            </a:r>
            <a:r>
              <a:rPr lang="en-US" sz="2400" dirty="0" smtClean="0"/>
              <a:t>great</a:t>
            </a:r>
            <a:r>
              <a:rPr lang="en-US" sz="2400" dirty="0" smtClean="0"/>
              <a:t> distances</a:t>
            </a:r>
          </a:p>
          <a:p>
            <a:pPr>
              <a:buFont typeface="Arial" pitchFamily="6" charset="0"/>
              <a:buChar char="•"/>
              <a:defRPr/>
            </a:pPr>
            <a:r>
              <a:rPr lang="en-US" sz="2400" dirty="0" smtClean="0"/>
              <a:t>More often, deposits (lands) very close to source</a:t>
            </a:r>
          </a:p>
          <a:p>
            <a:pPr>
              <a:buFont typeface="Arial" pitchFamily="6" charset="0"/>
              <a:buChar char="•"/>
              <a:defRPr/>
            </a:pPr>
            <a:r>
              <a:rPr lang="en-US" sz="2400" dirty="0" smtClean="0"/>
              <a:t>Generally warms when airborne, but most intense warming occurs when over reflective surface such as snow and ice</a:t>
            </a:r>
          </a:p>
          <a:p>
            <a:pPr>
              <a:buFont typeface="Arial" pitchFamily="6" charset="0"/>
              <a:buChar char="•"/>
              <a:defRPr/>
            </a:pPr>
            <a:r>
              <a:rPr lang="en-US" sz="2400" b="1" i="1" dirty="0" smtClean="0"/>
              <a:t>Most intense warming occurs when deposits on snow and ice</a:t>
            </a:r>
            <a:endParaRPr lang="en-US" sz="2400" b="1" i="1" dirty="0" smtClean="0"/>
          </a:p>
          <a:p>
            <a:pPr>
              <a:buFont typeface="Arial" pitchFamily="6" charset="0"/>
              <a:buNone/>
              <a:defRPr/>
            </a:pPr>
            <a:endParaRPr lang="en-US" sz="2162" dirty="0" smtClean="0"/>
          </a:p>
          <a:p>
            <a:pPr>
              <a:buFont typeface="Arial" pitchFamily="6" charset="0"/>
              <a:buChar char="•"/>
              <a:defRPr/>
            </a:pPr>
            <a:endParaRPr lang="en-US" dirty="0" smtClean="0"/>
          </a:p>
          <a:p>
            <a:pPr>
              <a:buFont typeface="Arial" pitchFamily="6" charset="0"/>
              <a:buNone/>
              <a:defRPr/>
            </a:pPr>
            <a:endParaRPr lang="en-US" sz="2353" dirty="0" smtClean="0"/>
          </a:p>
          <a:p>
            <a:pPr>
              <a:buFont typeface="Arial" pitchFamily="6" charset="0"/>
              <a:buNone/>
              <a:defRPr/>
            </a:pPr>
            <a:endParaRPr lang="en-US" sz="2353" dirty="0" smtClean="0"/>
          </a:p>
          <a:p>
            <a:pPr>
              <a:buFont typeface="Arial" pitchFamily="6" charset="0"/>
              <a:buChar char="•"/>
              <a:defRPr/>
            </a:pPr>
            <a:endParaRPr lang="en-US" dirty="0" smtClean="0"/>
          </a:p>
          <a:p>
            <a:pPr>
              <a:buFont typeface="Arial" pitchFamily="6"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5" descr="H:\papers\svalbard_episode\FROM_JOHN\snowmobiletracks.jpg"/>
          <p:cNvPicPr>
            <a:picLocks noChangeAspect="1" noChangeArrowheads="1"/>
          </p:cNvPicPr>
          <p:nvPr/>
        </p:nvPicPr>
        <p:blipFill>
          <a:blip r:embed="rId2"/>
          <a:srcRect/>
          <a:stretch>
            <a:fillRect/>
          </a:stretch>
        </p:blipFill>
        <p:spPr bwMode="auto">
          <a:xfrm>
            <a:off x="0" y="1028700"/>
            <a:ext cx="4286250" cy="4114800"/>
          </a:xfrm>
          <a:prstGeom prst="rect">
            <a:avLst/>
          </a:prstGeom>
          <a:noFill/>
          <a:ln w="9525">
            <a:solidFill>
              <a:schemeClr val="tx1"/>
            </a:solidFill>
            <a:miter lim="800000"/>
            <a:headEnd/>
            <a:tailEnd/>
          </a:ln>
        </p:spPr>
      </p:pic>
      <p:pic>
        <p:nvPicPr>
          <p:cNvPr id="38915" name="Picture 6"/>
          <p:cNvPicPr>
            <a:picLocks noChangeAspect="1" noChangeArrowheads="1"/>
          </p:cNvPicPr>
          <p:nvPr/>
        </p:nvPicPr>
        <p:blipFill>
          <a:blip r:embed="rId3"/>
          <a:srcRect/>
          <a:stretch>
            <a:fillRect/>
          </a:stretch>
        </p:blipFill>
        <p:spPr bwMode="auto">
          <a:xfrm>
            <a:off x="4429126" y="1500187"/>
            <a:ext cx="4570413" cy="3243263"/>
          </a:xfrm>
          <a:prstGeom prst="rect">
            <a:avLst/>
          </a:prstGeom>
          <a:noFill/>
          <a:ln w="9525">
            <a:solidFill>
              <a:schemeClr val="tx1"/>
            </a:solidFill>
            <a:miter lim="800000"/>
            <a:headEnd/>
            <a:tailEnd/>
          </a:ln>
        </p:spPr>
      </p:pic>
      <p:sp>
        <p:nvSpPr>
          <p:cNvPr id="38916" name="Text Box 7"/>
          <p:cNvSpPr txBox="1">
            <a:spLocks noChangeArrowheads="1"/>
          </p:cNvSpPr>
          <p:nvPr/>
        </p:nvSpPr>
        <p:spPr bwMode="auto">
          <a:xfrm>
            <a:off x="1828801" y="1714501"/>
            <a:ext cx="1625253" cy="623248"/>
          </a:xfrm>
          <a:prstGeom prst="rect">
            <a:avLst/>
          </a:prstGeom>
          <a:noFill/>
          <a:ln w="9525">
            <a:noFill/>
            <a:miter lim="800000"/>
            <a:headEnd/>
            <a:tailEnd/>
          </a:ln>
        </p:spPr>
        <p:txBody>
          <a:bodyPr wrap="none" lIns="68580" tIns="34290" rIns="68580" bIns="34290">
            <a:prstTxWarp prst="textNoShape">
              <a:avLst/>
            </a:prstTxWarp>
            <a:spAutoFit/>
          </a:bodyPr>
          <a:lstStyle/>
          <a:p>
            <a:r>
              <a:rPr lang="nb-NO" sz="1500" dirty="0"/>
              <a:t>  </a:t>
            </a:r>
            <a:r>
              <a:rPr lang="nb-NO" sz="1500" dirty="0" err="1"/>
              <a:t>Snowmobile</a:t>
            </a:r>
            <a:r>
              <a:rPr lang="nb-NO" sz="1500" dirty="0"/>
              <a:t> </a:t>
            </a:r>
            <a:r>
              <a:rPr lang="nb-NO" sz="1500" dirty="0" err="1"/>
              <a:t>track</a:t>
            </a:r>
            <a:endParaRPr lang="nb-NO" sz="2100" b="1" dirty="0"/>
          </a:p>
          <a:p>
            <a:r>
              <a:rPr lang="nb-NO" sz="2100" b="1" dirty="0">
                <a:sym typeface="Symbol" pitchFamily="1" charset="2"/>
              </a:rPr>
              <a:t></a:t>
            </a:r>
            <a:endParaRPr lang="en-GB" sz="2100" b="1" dirty="0"/>
          </a:p>
        </p:txBody>
      </p:sp>
      <p:sp>
        <p:nvSpPr>
          <p:cNvPr id="38917" name="Oval 9"/>
          <p:cNvSpPr>
            <a:spLocks noChangeArrowheads="1"/>
          </p:cNvSpPr>
          <p:nvPr/>
        </p:nvSpPr>
        <p:spPr bwMode="auto">
          <a:xfrm rot="-1532818">
            <a:off x="250826" y="2260997"/>
            <a:ext cx="2706688" cy="2857500"/>
          </a:xfrm>
          <a:prstGeom prst="ellipse">
            <a:avLst/>
          </a:prstGeom>
          <a:noFill/>
          <a:ln w="9525">
            <a:solidFill>
              <a:schemeClr val="tx1"/>
            </a:solidFill>
            <a:round/>
            <a:headEnd/>
            <a:tailEnd/>
          </a:ln>
        </p:spPr>
        <p:txBody>
          <a:bodyPr wrap="none" lIns="68580" tIns="34290" rIns="68580" bIns="34290" anchor="ctr">
            <a:prstTxWarp prst="textNoShape">
              <a:avLst/>
            </a:prstTxWarp>
          </a:bodyPr>
          <a:lstStyle/>
          <a:p>
            <a:endParaRPr lang="en-US"/>
          </a:p>
        </p:txBody>
      </p:sp>
      <p:sp>
        <p:nvSpPr>
          <p:cNvPr id="38918" name="Text Box 11"/>
          <p:cNvSpPr txBox="1">
            <a:spLocks noChangeArrowheads="1"/>
          </p:cNvSpPr>
          <p:nvPr/>
        </p:nvSpPr>
        <p:spPr bwMode="auto">
          <a:xfrm>
            <a:off x="1109545" y="3224212"/>
            <a:ext cx="913050" cy="900247"/>
          </a:xfrm>
          <a:prstGeom prst="rect">
            <a:avLst/>
          </a:prstGeom>
          <a:noFill/>
          <a:ln w="9525">
            <a:noFill/>
            <a:miter lim="800000"/>
            <a:headEnd/>
            <a:tailEnd/>
          </a:ln>
        </p:spPr>
        <p:txBody>
          <a:bodyPr wrap="none" lIns="68580" tIns="34290" rIns="68580" bIns="34290">
            <a:prstTxWarp prst="textNoShape">
              <a:avLst/>
            </a:prstTxWarp>
            <a:spAutoFit/>
          </a:bodyPr>
          <a:lstStyle/>
          <a:p>
            <a:pPr algn="ctr"/>
            <a:r>
              <a:rPr lang="nb-NO"/>
              <a:t>Polluted</a:t>
            </a:r>
          </a:p>
          <a:p>
            <a:pPr algn="ctr"/>
            <a:endParaRPr lang="nb-NO"/>
          </a:p>
          <a:p>
            <a:pPr algn="ctr"/>
            <a:r>
              <a:rPr lang="nb-NO"/>
              <a:t>snow</a:t>
            </a:r>
            <a:endParaRPr lang="en-GB"/>
          </a:p>
        </p:txBody>
      </p:sp>
      <p:sp>
        <p:nvSpPr>
          <p:cNvPr id="38919" name="TextBox 7"/>
          <p:cNvSpPr txBox="1">
            <a:spLocks noChangeArrowheads="1"/>
          </p:cNvSpPr>
          <p:nvPr/>
        </p:nvSpPr>
        <p:spPr bwMode="auto">
          <a:xfrm>
            <a:off x="6000750" y="4866086"/>
            <a:ext cx="2165835" cy="346249"/>
          </a:xfrm>
          <a:prstGeom prst="rect">
            <a:avLst/>
          </a:prstGeom>
          <a:noFill/>
          <a:ln w="9525">
            <a:noFill/>
            <a:miter lim="800000"/>
            <a:headEnd/>
            <a:tailEnd/>
          </a:ln>
        </p:spPr>
        <p:txBody>
          <a:bodyPr wrap="none" lIns="68580" tIns="34290" rIns="68580" bIns="34290">
            <a:prstTxWarp prst="textNoShape">
              <a:avLst/>
            </a:prstTxWarp>
            <a:spAutoFit/>
          </a:bodyPr>
          <a:lstStyle/>
          <a:p>
            <a:r>
              <a:rPr lang="nb-NO"/>
              <a:t>Stohl et al., ACP, 2007</a:t>
            </a:r>
            <a:endParaRPr lang="en-US"/>
          </a:p>
        </p:txBody>
      </p:sp>
      <p:sp>
        <p:nvSpPr>
          <p:cNvPr id="10" name="Title 1"/>
          <p:cNvSpPr txBox="1">
            <a:spLocks/>
          </p:cNvSpPr>
          <p:nvPr/>
        </p:nvSpPr>
        <p:spPr bwMode="auto">
          <a:xfrm>
            <a:off x="1" y="53579"/>
            <a:ext cx="9001125" cy="857250"/>
          </a:xfrm>
          <a:prstGeom prst="rect">
            <a:avLst/>
          </a:prstGeom>
          <a:noFill/>
          <a:ln w="9525">
            <a:noFill/>
            <a:round/>
            <a:headEnd/>
            <a:tailEnd/>
          </a:ln>
          <a:effectLst/>
        </p:spPr>
        <p:txBody>
          <a:bodyPr lIns="67500" tIns="35100" rIns="67500" bIns="35100" anchor="ctr"/>
          <a:lstStyle/>
          <a:p>
            <a:pPr>
              <a:buFont typeface="Times New Roman" pitchFamily="16" charset="0"/>
              <a:buNone/>
              <a:defRPr/>
            </a:pPr>
            <a:r>
              <a:rPr lang="en-US" sz="2700" kern="0" dirty="0">
                <a:latin typeface="+mj-lt"/>
                <a:ea typeface="+mj-ea"/>
                <a:cs typeface="+mj-cs"/>
              </a:rPr>
              <a:t>Black Carbon</a:t>
            </a:r>
            <a:r>
              <a:rPr lang="en-US" sz="2700" kern="0" dirty="0">
                <a:solidFill>
                  <a:schemeClr val="accent2"/>
                </a:solidFill>
                <a:latin typeface="+mj-lt"/>
                <a:ea typeface="+mj-ea"/>
                <a:cs typeface="+mj-cs"/>
              </a:rPr>
              <a:t>: Small Particles, Visually Subtle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2"/>
          <p:cNvSpPr txBox="1">
            <a:spLocks noGrp="1"/>
          </p:cNvSpPr>
          <p:nvPr/>
        </p:nvSpPr>
        <p:spPr bwMode="auto">
          <a:xfrm>
            <a:off x="6781800" y="4786312"/>
            <a:ext cx="2133600" cy="357188"/>
          </a:xfrm>
          <a:prstGeom prst="rect">
            <a:avLst/>
          </a:prstGeom>
          <a:noFill/>
          <a:ln w="9525">
            <a:noFill/>
            <a:miter lim="800000"/>
            <a:headEnd/>
            <a:tailEnd/>
          </a:ln>
        </p:spPr>
        <p:txBody>
          <a:bodyPr lIns="68580" tIns="34290" rIns="68580" bIns="34290">
            <a:prstTxWarp prst="textNoShape">
              <a:avLst/>
            </a:prstTxWarp>
          </a:bodyPr>
          <a:lstStyle/>
          <a:p>
            <a:pPr algn="r"/>
            <a:fld id="{703332C0-5DDE-EC46-8AF7-E2B49480E712}" type="slidenum">
              <a:rPr lang="en-US" sz="1100" b="1">
                <a:solidFill>
                  <a:srgbClr val="1B1870"/>
                </a:solidFill>
              </a:rPr>
              <a:pPr algn="r"/>
              <a:t>4</a:t>
            </a:fld>
            <a:endParaRPr lang="en-US" sz="1100" b="1" dirty="0">
              <a:solidFill>
                <a:srgbClr val="1B1870"/>
              </a:solidFill>
            </a:endParaRPr>
          </a:p>
        </p:txBody>
      </p:sp>
      <p:sp>
        <p:nvSpPr>
          <p:cNvPr id="36867" name="Rectangle 4"/>
          <p:cNvSpPr>
            <a:spLocks noGrp="1" noChangeArrowheads="1"/>
          </p:cNvSpPr>
          <p:nvPr>
            <p:ph type="title" idx="4294967295"/>
          </p:nvPr>
        </p:nvSpPr>
        <p:spPr/>
        <p:txBody>
          <a:bodyPr>
            <a:normAutofit/>
          </a:bodyPr>
          <a:lstStyle/>
          <a:p>
            <a:pPr algn="ctr" eaLnBrk="1" hangingPunct="1"/>
            <a:r>
              <a:rPr lang="en-US" sz="3000" b="1" dirty="0" smtClean="0">
                <a:solidFill>
                  <a:srgbClr val="1F497D"/>
                </a:solidFill>
                <a:ea typeface="ＭＳ Ｐゴシック" pitchFamily="1" charset="-128"/>
                <a:cs typeface="ＭＳ Ｐゴシック" pitchFamily="1" charset="-128"/>
              </a:rPr>
              <a:t>Deposited Black Carbon:  </a:t>
            </a:r>
            <a:r>
              <a:rPr lang="en-US" sz="3000" b="1" dirty="0" smtClean="0">
                <a:solidFill>
                  <a:srgbClr val="1F497D"/>
                </a:solidFill>
                <a:ea typeface="ＭＳ Ｐゴシック" pitchFamily="1" charset="-128"/>
                <a:cs typeface="ＭＳ Ｐゴシック" pitchFamily="1" charset="-128"/>
              </a:rPr>
              <a:t>Larger</a:t>
            </a:r>
            <a:r>
              <a:rPr lang="en-US" sz="3000" b="1" dirty="0" smtClean="0">
                <a:solidFill>
                  <a:srgbClr val="1F497D"/>
                </a:solidFill>
                <a:ea typeface="ＭＳ Ｐゴシック" pitchFamily="1" charset="-128"/>
                <a:cs typeface="ＭＳ Ｐゴシック" pitchFamily="1" charset="-128"/>
              </a:rPr>
              <a:t> Arctic </a:t>
            </a:r>
            <a:r>
              <a:rPr lang="en-US" sz="3000" b="1" dirty="0" smtClean="0">
                <a:solidFill>
                  <a:srgbClr val="1F497D"/>
                </a:solidFill>
                <a:ea typeface="ＭＳ Ｐゴシック" pitchFamily="1" charset="-128"/>
                <a:cs typeface="ＭＳ Ｐゴシック" pitchFamily="1" charset="-128"/>
              </a:rPr>
              <a:t>Impact</a:t>
            </a:r>
            <a:endParaRPr lang="en-US" sz="3000" b="1" baseline="-20000" dirty="0" smtClean="0">
              <a:solidFill>
                <a:srgbClr val="1F497D"/>
              </a:solidFill>
              <a:ea typeface="ＭＳ Ｐゴシック" pitchFamily="1" charset="-128"/>
              <a:cs typeface="ＭＳ Ｐゴシック" pitchFamily="1" charset="-128"/>
            </a:endParaRPr>
          </a:p>
        </p:txBody>
      </p:sp>
      <p:sp>
        <p:nvSpPr>
          <p:cNvPr id="36868" name="Rectangle 6"/>
          <p:cNvSpPr>
            <a:spLocks noChangeArrowheads="1"/>
          </p:cNvSpPr>
          <p:nvPr/>
        </p:nvSpPr>
        <p:spPr bwMode="auto">
          <a:xfrm>
            <a:off x="2895601" y="4550876"/>
            <a:ext cx="4262312" cy="547073"/>
          </a:xfrm>
          <a:prstGeom prst="rect">
            <a:avLst/>
          </a:prstGeom>
          <a:noFill/>
          <a:ln w="9525">
            <a:noFill/>
            <a:miter lim="800000"/>
            <a:headEnd/>
            <a:tailEnd/>
          </a:ln>
        </p:spPr>
        <p:txBody>
          <a:bodyPr wrap="none" lIns="68580" tIns="34290" rIns="68580" bIns="34290" anchor="ctr">
            <a:prstTxWarp prst="textNoShape">
              <a:avLst/>
            </a:prstTxWarp>
            <a:spAutoFit/>
          </a:bodyPr>
          <a:lstStyle/>
          <a:p>
            <a:pPr>
              <a:lnSpc>
                <a:spcPct val="85000"/>
              </a:lnSpc>
            </a:pPr>
            <a:r>
              <a:rPr lang="en-US" dirty="0"/>
              <a:t> </a:t>
            </a:r>
            <a:r>
              <a:rPr lang="en-US" sz="1100" i="1" dirty="0"/>
              <a:t>Quinn, Impact of Short-Lived Pollutants on Arctic Climate, presented at </a:t>
            </a:r>
          </a:p>
          <a:p>
            <a:pPr>
              <a:lnSpc>
                <a:spcPct val="85000"/>
              </a:lnSpc>
            </a:pPr>
            <a:r>
              <a:rPr lang="en-US" sz="1100" i="1" dirty="0"/>
              <a:t>AMAP, Oslo, September 15 2008</a:t>
            </a:r>
            <a:r>
              <a:rPr lang="en-US" dirty="0"/>
              <a:t> </a:t>
            </a:r>
          </a:p>
        </p:txBody>
      </p:sp>
      <p:pic>
        <p:nvPicPr>
          <p:cNvPr id="36869" name="Picture 8" descr="Global_Arctic_STR"/>
          <p:cNvPicPr>
            <a:picLocks noChangeAspect="1" noChangeArrowheads="1"/>
          </p:cNvPicPr>
          <p:nvPr/>
        </p:nvPicPr>
        <p:blipFill>
          <a:blip r:embed="rId3"/>
          <a:srcRect/>
          <a:stretch>
            <a:fillRect/>
          </a:stretch>
        </p:blipFill>
        <p:spPr bwMode="auto">
          <a:xfrm>
            <a:off x="1752600" y="1314450"/>
            <a:ext cx="64770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4039" name="Rectangle 7"/>
          <p:cNvSpPr>
            <a:spLocks noGrp="1" noChangeArrowheads="1"/>
          </p:cNvSpPr>
          <p:nvPr>
            <p:ph type="title"/>
          </p:nvPr>
        </p:nvSpPr>
        <p:spPr>
          <a:xfrm>
            <a:off x="216370" y="205979"/>
            <a:ext cx="8823896" cy="857250"/>
          </a:xfrm>
        </p:spPr>
        <p:txBody>
          <a:bodyPr>
            <a:normAutofit fontScale="90000"/>
          </a:bodyPr>
          <a:lstStyle/>
          <a:p>
            <a:r>
              <a:rPr lang="en-US" sz="4000" dirty="0"/>
              <a:t>Increased</a:t>
            </a:r>
            <a:r>
              <a:rPr lang="en-US" sz="4000" dirty="0" smtClean="0"/>
              <a:t> Shipping Brings More Warming from BC/Ozone to Arctic = Greater Ice Loss</a:t>
            </a:r>
            <a:endParaRPr lang="en-US" sz="4000" dirty="0"/>
          </a:p>
        </p:txBody>
      </p:sp>
      <p:pic>
        <p:nvPicPr>
          <p:cNvPr id="12291" name="Picture 11" descr="fig3_c"/>
          <p:cNvPicPr>
            <a:picLocks noGrp="1" noChangeAspect="1" noChangeArrowheads="1"/>
          </p:cNvPicPr>
          <p:nvPr>
            <p:ph idx="1"/>
          </p:nvPr>
        </p:nvPicPr>
        <p:blipFill>
          <a:blip r:embed="rId3"/>
          <a:srcRect/>
          <a:stretch>
            <a:fillRect/>
          </a:stretch>
        </p:blipFill>
        <p:spPr>
          <a:xfrm>
            <a:off x="-228600" y="1600201"/>
            <a:ext cx="4845050" cy="2195513"/>
          </a:xfrm>
          <a:noFill/>
        </p:spPr>
      </p:pic>
      <p:sp>
        <p:nvSpPr>
          <p:cNvPr id="9" name="Slide Number Placeholder 5"/>
          <p:cNvSpPr>
            <a:spLocks noGrp="1"/>
          </p:cNvSpPr>
          <p:nvPr>
            <p:ph type="sldNum" sz="quarter" idx="12"/>
          </p:nvPr>
        </p:nvSpPr>
        <p:spPr/>
        <p:txBody>
          <a:bodyPr/>
          <a:lstStyle/>
          <a:p>
            <a:fld id="{7F6B24A0-84B4-6640-B568-123BA628A726}" type="slidenum">
              <a:rPr lang="en-US"/>
              <a:pPr/>
              <a:t>5</a:t>
            </a:fld>
            <a:endParaRPr lang="en-US"/>
          </a:p>
        </p:txBody>
      </p:sp>
      <p:pic>
        <p:nvPicPr>
          <p:cNvPr id="12293" name="Picture 12" descr="cb1_diff_ships-noships_5aug"/>
          <p:cNvPicPr>
            <a:picLocks noGrp="1" noChangeAspect="1" noChangeArrowheads="1"/>
          </p:cNvPicPr>
          <p:nvPr>
            <p:ph sz="quarter" idx="4294967295"/>
          </p:nvPr>
        </p:nvPicPr>
        <p:blipFill>
          <a:blip r:embed="rId4"/>
          <a:srcRect l="2531" t="9114" b="9114"/>
          <a:stretch>
            <a:fillRect/>
          </a:stretch>
        </p:blipFill>
        <p:spPr>
          <a:xfrm>
            <a:off x="4343400" y="1543050"/>
            <a:ext cx="4121150" cy="2159794"/>
          </a:xfrm>
          <a:noFill/>
        </p:spPr>
      </p:pic>
      <p:sp>
        <p:nvSpPr>
          <p:cNvPr id="12294" name="Text Box 13"/>
          <p:cNvSpPr txBox="1">
            <a:spLocks noChangeArrowheads="1"/>
          </p:cNvSpPr>
          <p:nvPr/>
        </p:nvSpPr>
        <p:spPr bwMode="auto">
          <a:xfrm>
            <a:off x="533400" y="1085852"/>
            <a:ext cx="3657600" cy="646331"/>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algn="ctr"/>
            <a:r>
              <a:rPr lang="en-US" sz="1600" b="1"/>
              <a:t>Potential surface ozone increase, by 2050 from shipping</a:t>
            </a:r>
            <a:r>
              <a:rPr lang="en-US" sz="2000" b="1"/>
              <a:t> </a:t>
            </a:r>
          </a:p>
        </p:txBody>
      </p:sp>
      <p:sp>
        <p:nvSpPr>
          <p:cNvPr id="12295" name="Text Box 14"/>
          <p:cNvSpPr txBox="1">
            <a:spLocks noChangeArrowheads="1"/>
          </p:cNvSpPr>
          <p:nvPr/>
        </p:nvSpPr>
        <p:spPr bwMode="auto">
          <a:xfrm>
            <a:off x="4648203" y="1085852"/>
            <a:ext cx="3509963" cy="646331"/>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algn="ctr"/>
            <a:r>
              <a:rPr lang="en-US" sz="1600" b="1"/>
              <a:t>Potential black carbon increase, by 2050 from shipping</a:t>
            </a:r>
            <a:r>
              <a:rPr lang="en-US" sz="2000" b="1"/>
              <a:t> </a:t>
            </a:r>
          </a:p>
        </p:txBody>
      </p:sp>
      <p:sp>
        <p:nvSpPr>
          <p:cNvPr id="12299" name="Text Box 11"/>
          <p:cNvSpPr txBox="1">
            <a:spLocks noChangeArrowheads="1"/>
          </p:cNvSpPr>
          <p:nvPr/>
        </p:nvSpPr>
        <p:spPr bwMode="auto">
          <a:xfrm rot="16200000">
            <a:off x="7324131" y="2168875"/>
            <a:ext cx="2744391" cy="687881"/>
          </a:xfrm>
          <a:prstGeom prst="rect">
            <a:avLst/>
          </a:prstGeom>
          <a:noFill/>
          <a:ln w="9525">
            <a:noFill/>
            <a:miter lim="800000"/>
            <a:headEnd/>
            <a:tailEnd/>
          </a:ln>
          <a:effectLst/>
        </p:spPr>
        <p:txBody>
          <a:bodyPr>
            <a:prstTxWarp prst="textNoShape">
              <a:avLst/>
            </a:prstTxWarp>
            <a:spAutoFit/>
          </a:bodyPr>
          <a:lstStyle/>
          <a:p>
            <a:pPr>
              <a:lnSpc>
                <a:spcPct val="70000"/>
              </a:lnSpc>
              <a:spcBef>
                <a:spcPct val="50000"/>
              </a:spcBef>
            </a:pPr>
            <a:r>
              <a:rPr lang="en-US" i="1"/>
              <a:t>Granier  CATF/GISS Arctic workshop, January 7, 2007, NYC</a:t>
            </a:r>
          </a:p>
        </p:txBody>
      </p:sp>
      <p:sp>
        <p:nvSpPr>
          <p:cNvPr id="12301" name="Text Box 7"/>
          <p:cNvSpPr txBox="1">
            <a:spLocks noChangeArrowheads="1"/>
          </p:cNvSpPr>
          <p:nvPr/>
        </p:nvSpPr>
        <p:spPr bwMode="auto">
          <a:xfrm>
            <a:off x="0" y="4000501"/>
            <a:ext cx="8382000" cy="651460"/>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sz="2000" b="1" dirty="0" smtClean="0"/>
              <a:t>In-Arctic Shipping Likely the Single Most Effective “Delivery System” for Black Carbon Impacts on Arctic Sea Ice, Arctic Climate and Globally</a:t>
            </a:r>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86158" y="857250"/>
            <a:ext cx="7571685" cy="3429000"/>
          </a:xfrm>
          <a:prstGeom prst="rect">
            <a:avLst/>
          </a:prstGeom>
          <a:noFill/>
          <a:ln w="9525">
            <a:noFill/>
            <a:miter lim="800000"/>
            <a:headEnd/>
            <a:tailEnd/>
          </a:ln>
        </p:spPr>
      </p:pic>
      <p:sp>
        <p:nvSpPr>
          <p:cNvPr id="3" name="TextBox 2"/>
          <p:cNvSpPr txBox="1"/>
          <p:nvPr/>
        </p:nvSpPr>
        <p:spPr>
          <a:xfrm>
            <a:off x="873975" y="0"/>
            <a:ext cx="7903012" cy="646331"/>
          </a:xfrm>
          <a:prstGeom prst="rect">
            <a:avLst/>
          </a:prstGeom>
          <a:noFill/>
        </p:spPr>
        <p:txBody>
          <a:bodyPr wrap="square" rtlCol="0">
            <a:spAutoFit/>
          </a:bodyPr>
          <a:lstStyle/>
          <a:p>
            <a:pPr algn="ctr"/>
            <a:r>
              <a:rPr lang="en-US" dirty="0" smtClean="0"/>
              <a:t>Normalized Atmospheric Direct RF (BC + OC) and BC-Snow/Ice RF due to Projected Increases in Global and Within-Arctic Shipping </a:t>
            </a:r>
            <a:r>
              <a:rPr lang="en-US" dirty="0" smtClean="0"/>
              <a:t>Emissions (</a:t>
            </a:r>
            <a:r>
              <a:rPr lang="en-US" dirty="0" err="1" smtClean="0"/>
              <a:t>Model:NCAR</a:t>
            </a:r>
            <a:r>
              <a:rPr lang="en-US" dirty="0" smtClean="0"/>
              <a:t> </a:t>
            </a:r>
            <a:r>
              <a:rPr lang="en-US" dirty="0" smtClean="0"/>
              <a:t>CCSM)</a:t>
            </a:r>
          </a:p>
        </p:txBody>
      </p:sp>
      <p:sp>
        <p:nvSpPr>
          <p:cNvPr id="4" name="TextBox 3"/>
          <p:cNvSpPr txBox="1"/>
          <p:nvPr/>
        </p:nvSpPr>
        <p:spPr>
          <a:xfrm>
            <a:off x="206961" y="4286250"/>
            <a:ext cx="3264371" cy="646331"/>
          </a:xfrm>
          <a:prstGeom prst="rect">
            <a:avLst/>
          </a:prstGeom>
          <a:noFill/>
        </p:spPr>
        <p:txBody>
          <a:bodyPr wrap="square" rtlCol="0">
            <a:spAutoFit/>
          </a:bodyPr>
          <a:lstStyle/>
          <a:p>
            <a:r>
              <a:rPr lang="en-US" b="1" i="1" dirty="0" smtClean="0"/>
              <a:t>Source</a:t>
            </a:r>
            <a:r>
              <a:rPr lang="en-US" dirty="0" smtClean="0"/>
              <a:t>: Arctic Council/AMAP SLF Task Force Final Report, 2011</a:t>
            </a:r>
            <a:endParaRPr lang="en-US" dirty="0"/>
          </a:p>
        </p:txBody>
      </p:sp>
      <p:sp>
        <p:nvSpPr>
          <p:cNvPr id="5" name="TextBox 4"/>
          <p:cNvSpPr txBox="1"/>
          <p:nvPr/>
        </p:nvSpPr>
        <p:spPr>
          <a:xfrm>
            <a:off x="5343407" y="4415556"/>
            <a:ext cx="2775185" cy="646331"/>
          </a:xfrm>
          <a:prstGeom prst="rect">
            <a:avLst/>
          </a:prstGeom>
          <a:noFill/>
        </p:spPr>
        <p:txBody>
          <a:bodyPr wrap="square" rtlCol="0">
            <a:spAutoFit/>
          </a:bodyPr>
          <a:lstStyle/>
          <a:p>
            <a:r>
              <a:rPr lang="en-US" dirty="0" smtClean="0"/>
              <a:t>RF=Radiative Forcing (climate warming impact)</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4D2564A-1BFA-4EBA-B8C3-591C1068D064}"/>
              </a:ext>
            </a:extLst>
          </p:cNvPr>
          <p:cNvSpPr/>
          <p:nvPr/>
        </p:nvSpPr>
        <p:spPr>
          <a:xfrm>
            <a:off x="-57150" y="-47625"/>
            <a:ext cx="9258300" cy="5534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2B8EF37-8CBF-4BE8-A756-0FF2076AD9D9}"/>
              </a:ext>
            </a:extLst>
          </p:cNvPr>
          <p:cNvSpPr>
            <a:spLocks noGrp="1"/>
          </p:cNvSpPr>
          <p:nvPr>
            <p:ph type="title"/>
          </p:nvPr>
        </p:nvSpPr>
        <p:spPr>
          <a:xfrm>
            <a:off x="271462" y="13692"/>
            <a:ext cx="7796213" cy="994172"/>
          </a:xfrm>
        </p:spPr>
        <p:txBody>
          <a:bodyPr>
            <a:normAutofit/>
          </a:bodyPr>
          <a:lstStyle/>
          <a:p>
            <a:r>
              <a:rPr lang="en-GB" dirty="0">
                <a:solidFill>
                  <a:schemeClr val="bg1"/>
                </a:solidFill>
              </a:rPr>
              <a:t>Temperature records in the Arctic</a:t>
            </a:r>
            <a:endParaRPr lang="fr-FR" dirty="0">
              <a:solidFill>
                <a:schemeClr val="bg1"/>
              </a:solidFill>
            </a:endParaRPr>
          </a:p>
        </p:txBody>
      </p:sp>
      <p:sp>
        <p:nvSpPr>
          <p:cNvPr id="5" name="Rectangl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89A242D-0318-4902-A9F0-18EE9AF3BD0E}"/>
              </a:ext>
            </a:extLst>
          </p:cNvPr>
          <p:cNvSpPr/>
          <p:nvPr/>
        </p:nvSpPr>
        <p:spPr>
          <a:xfrm>
            <a:off x="0" y="0"/>
            <a:ext cx="180975" cy="1050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pic>
        <p:nvPicPr>
          <p:cNvPr id="4098" name="Picture 2" descr="Imag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B994783-1293-4042-9241-12F5B6827D0D}"/>
              </a:ext>
            </a:extLst>
          </p:cNvPr>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0100" y="1007100"/>
            <a:ext cx="4209300" cy="42093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0" name="Picture 4" descr="Imag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E51E495-E86F-4DAF-950C-BAB74894AAB3}"/>
              </a:ext>
            </a:extLst>
          </p:cNvPr>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43337"/>
          <a:stretch/>
        </p:blipFill>
        <p:spPr bwMode="auto">
          <a:xfrm>
            <a:off x="238125" y="1007864"/>
            <a:ext cx="4239287" cy="421005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10" name="Table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6274FD-CC6E-4244-8A95-C838AB412E78}"/>
              </a:ext>
            </a:extLst>
          </p:cNvPr>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3870122"/>
              </p:ext>
            </p:extLst>
          </p:nvPr>
        </p:nvGraphicFramePr>
        <p:xfrm>
          <a:off x="280356" y="4886496"/>
          <a:ext cx="4099909" cy="281939"/>
        </p:xfrm>
        <a:graphic>
          <a:graphicData uri="http://schemas.openxmlformats.org/drawingml/2006/table">
            <a:tbl>
              <a:tblPr firstRow="1" bandRow="1">
                <a:tableStyleId>{5C22544A-7EE6-4342-B048-85BDC9FD1C3A}</a:tableStyleId>
              </a:tblPr>
              <a:tblGrid>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79618070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73970017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113101054"/>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841526662"/>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975055277"/>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946801772"/>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937226537"/>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96630191"/>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882656229"/>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89785289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91887556"/>
                    </a:ext>
                  </a:extLst>
                </a:gridCol>
              </a:tblGrid>
              <a:tr h="274320">
                <a:tc>
                  <a:txBody>
                    <a:bodyPr/>
                    <a:lstStyle/>
                    <a:p>
                      <a:pPr algn="ctr"/>
                      <a:r>
                        <a:rPr lang="en-GB" sz="1400" dirty="0"/>
                        <a:t>-5</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-4</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-3</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-2</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-1</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0</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1</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2</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3</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4</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5</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139942582"/>
                  </a:ext>
                </a:extLst>
              </a:tr>
            </a:tbl>
          </a:graphicData>
        </a:graphic>
      </p:graphicFrame>
      <p:graphicFrame>
        <p:nvGraphicFramePr>
          <p:cNvPr id="11" name="Table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A7C79E7-1692-4A0E-9C1C-254C1A216216}"/>
              </a:ext>
            </a:extLst>
          </p:cNvPr>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6579160"/>
              </p:ext>
            </p:extLst>
          </p:nvPr>
        </p:nvGraphicFramePr>
        <p:xfrm>
          <a:off x="4680744" y="4917466"/>
          <a:ext cx="4099909" cy="281939"/>
        </p:xfrm>
        <a:graphic>
          <a:graphicData uri="http://schemas.openxmlformats.org/drawingml/2006/table">
            <a:tbl>
              <a:tblPr firstRow="1" bandRow="1">
                <a:tableStyleId>{5C22544A-7EE6-4342-B048-85BDC9FD1C3A}</a:tableStyleId>
              </a:tblPr>
              <a:tblGrid>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79618070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73970017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113101054"/>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841526662"/>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975055277"/>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946801772"/>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937226537"/>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96630191"/>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882656229"/>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897852890"/>
                    </a:ext>
                  </a:extLst>
                </a:gridCol>
                <a:gridCol w="372719">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91887556"/>
                    </a:ext>
                  </a:extLst>
                </a:gridCol>
              </a:tblGrid>
              <a:tr h="274320">
                <a:tc>
                  <a:txBody>
                    <a:bodyPr/>
                    <a:lstStyle/>
                    <a:p>
                      <a:pPr algn="ctr"/>
                      <a:r>
                        <a:rPr lang="en-GB" sz="1400" dirty="0"/>
                        <a:t>-5</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-4</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-3</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-2</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-1</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0</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1</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2</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3</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4</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GB" sz="1400" dirty="0"/>
                        <a:t>5</a:t>
                      </a:r>
                      <a:endParaRPr lang="fr-FR"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139942582"/>
                  </a:ext>
                </a:extLst>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17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9335" y="147639"/>
            <a:ext cx="8974667" cy="1602140"/>
          </a:xfrm>
        </p:spPr>
        <p:txBody>
          <a:bodyPr>
            <a:normAutofit fontScale="90000"/>
          </a:bodyPr>
          <a:lstStyle/>
          <a:p>
            <a:r>
              <a:rPr lang="en-US" sz="4000" b="1" dirty="0" smtClean="0">
                <a:solidFill>
                  <a:srgbClr val="000090"/>
                </a:solidFill>
                <a:ea typeface="ＭＳ Ｐゴシック" pitchFamily="1" charset="-128"/>
                <a:cs typeface="ＭＳ Ｐゴシック" pitchFamily="1" charset="-128"/>
              </a:rPr>
              <a:t>Arctic Feedbacks:</a:t>
            </a:r>
            <a:br>
              <a:rPr lang="en-US" sz="4000" b="1" dirty="0" smtClean="0">
                <a:solidFill>
                  <a:srgbClr val="000090"/>
                </a:solidFill>
                <a:ea typeface="ＭＳ Ｐゴシック" pitchFamily="1" charset="-128"/>
                <a:cs typeface="ＭＳ Ｐゴシック" pitchFamily="1" charset="-128"/>
              </a:rPr>
            </a:br>
            <a:r>
              <a:rPr lang="en-US" sz="3200" b="1" dirty="0" smtClean="0"/>
              <a:t>Loss of</a:t>
            </a:r>
            <a:r>
              <a:rPr lang="en-US" sz="3200" b="1" dirty="0" smtClean="0"/>
              <a:t> Reflective Ice/Snow Increases Arctic and GMT, Associated with:</a:t>
            </a:r>
            <a:r>
              <a:rPr lang="en-US" dirty="0" smtClean="0"/>
              <a:t/>
            </a:r>
            <a:br>
              <a:rPr lang="en-US" dirty="0" smtClean="0"/>
            </a:br>
            <a:endParaRPr lang="en-US" b="1" dirty="0" smtClean="0">
              <a:solidFill>
                <a:srgbClr val="000090"/>
              </a:solidFill>
              <a:ea typeface="ＭＳ Ｐゴシック" pitchFamily="1" charset="-128"/>
              <a:cs typeface="ＭＳ Ｐゴシック" pitchFamily="1" charset="-128"/>
            </a:endParaRPr>
          </a:p>
        </p:txBody>
      </p:sp>
      <p:sp>
        <p:nvSpPr>
          <p:cNvPr id="4" name="Content Placeholder 3"/>
          <p:cNvSpPr>
            <a:spLocks noGrp="1"/>
          </p:cNvSpPr>
          <p:nvPr>
            <p:ph idx="1"/>
          </p:nvPr>
        </p:nvSpPr>
        <p:spPr>
          <a:xfrm>
            <a:off x="457200" y="1571037"/>
            <a:ext cx="8229600" cy="3873501"/>
          </a:xfrm>
        </p:spPr>
        <p:txBody>
          <a:bodyPr>
            <a:normAutofit/>
          </a:bodyPr>
          <a:lstStyle/>
          <a:p>
            <a:pPr>
              <a:buFont typeface="Arial" pitchFamily="6" charset="0"/>
              <a:buChar char="•"/>
              <a:defRPr/>
            </a:pPr>
            <a:r>
              <a:rPr lang="en-US" sz="2400" dirty="0" smtClean="0"/>
              <a:t>Arctic Ocean/northern Seas acidification/freshening/</a:t>
            </a:r>
            <a:r>
              <a:rPr lang="en-US" sz="2400" dirty="0" err="1" smtClean="0"/>
              <a:t>eutrophifcation</a:t>
            </a:r>
            <a:r>
              <a:rPr lang="en-US" sz="2400" dirty="0" smtClean="0"/>
              <a:t> = fisheries collapse</a:t>
            </a:r>
          </a:p>
          <a:p>
            <a:pPr>
              <a:buFont typeface="Arial" pitchFamily="6" charset="0"/>
              <a:buChar char="•"/>
              <a:defRPr/>
            </a:pPr>
            <a:r>
              <a:rPr lang="en-US" sz="2400" dirty="0" smtClean="0"/>
              <a:t>Slowing of AMOC</a:t>
            </a:r>
          </a:p>
          <a:p>
            <a:pPr>
              <a:buFont typeface="Arial" pitchFamily="6" charset="0"/>
              <a:buChar char="•"/>
              <a:defRPr/>
            </a:pPr>
            <a:r>
              <a:rPr lang="en-US" sz="2400" dirty="0" smtClean="0"/>
              <a:t>Disturbance of mid-latitude weather patterns</a:t>
            </a:r>
          </a:p>
          <a:p>
            <a:pPr>
              <a:buFont typeface="Arial" pitchFamily="6" charset="0"/>
              <a:buChar char="•"/>
              <a:defRPr/>
            </a:pPr>
            <a:r>
              <a:rPr lang="en-US" sz="2400" dirty="0" smtClean="0"/>
              <a:t>Permafrost </a:t>
            </a:r>
            <a:r>
              <a:rPr lang="en-US" sz="2400" dirty="0" smtClean="0"/>
              <a:t>Thaw and Emissions (&gt;200 years duration)</a:t>
            </a:r>
          </a:p>
          <a:p>
            <a:pPr>
              <a:buFont typeface="Arial" pitchFamily="6" charset="0"/>
              <a:buChar char="•"/>
              <a:defRPr/>
            </a:pPr>
            <a:r>
              <a:rPr lang="en-US" sz="2400" dirty="0" smtClean="0"/>
              <a:t>SLR from Greenland Ice Sheet and Arctic Glaciers (2-7+m</a:t>
            </a:r>
            <a:r>
              <a:rPr lang="en-US" sz="2400" dirty="0" smtClean="0"/>
              <a:t>)</a:t>
            </a:r>
          </a:p>
          <a:p>
            <a:pPr>
              <a:buNone/>
              <a:defRPr/>
            </a:pPr>
            <a:r>
              <a:rPr lang="en-US" sz="2400" b="1" dirty="0" smtClean="0"/>
              <a:t>IPCC SROCC (2019): </a:t>
            </a:r>
            <a:r>
              <a:rPr lang="en-US" sz="2400" b="1" i="1" dirty="0" smtClean="0"/>
              <a:t>All of above observed/in progress already at</a:t>
            </a:r>
            <a:r>
              <a:rPr lang="en-US" sz="2400" b="1" i="1" dirty="0" smtClean="0"/>
              <a:t> today’s 1.1°</a:t>
            </a:r>
            <a:r>
              <a:rPr lang="en-US" sz="2400" b="1" i="1" dirty="0" smtClean="0"/>
              <a:t>C</a:t>
            </a:r>
          </a:p>
          <a:p>
            <a:pPr>
              <a:buFont typeface="Arial" pitchFamily="6" charset="0"/>
              <a:buNone/>
              <a:defRPr/>
            </a:pPr>
            <a:endParaRPr lang="en-US" sz="2162" dirty="0" smtClean="0"/>
          </a:p>
          <a:p>
            <a:pPr>
              <a:buFont typeface="Arial" pitchFamily="6" charset="0"/>
              <a:buChar char="•"/>
              <a:defRPr/>
            </a:pPr>
            <a:endParaRPr lang="en-US" dirty="0" smtClean="0"/>
          </a:p>
          <a:p>
            <a:pPr>
              <a:buFont typeface="Arial" pitchFamily="6" charset="0"/>
              <a:buNone/>
              <a:defRPr/>
            </a:pPr>
            <a:endParaRPr lang="en-US" sz="2353" dirty="0" smtClean="0"/>
          </a:p>
          <a:p>
            <a:pPr>
              <a:buFont typeface="Arial" pitchFamily="6" charset="0"/>
              <a:buNone/>
              <a:defRPr/>
            </a:pPr>
            <a:endParaRPr lang="en-US" sz="2353" dirty="0" smtClean="0"/>
          </a:p>
          <a:p>
            <a:pPr>
              <a:buFont typeface="Arial" pitchFamily="6" charset="0"/>
              <a:buChar char="•"/>
              <a:defRPr/>
            </a:pPr>
            <a:endParaRPr lang="en-US" dirty="0" smtClean="0"/>
          </a:p>
          <a:p>
            <a:pPr>
              <a:buFont typeface="Arial" pitchFamily="6" charset="0"/>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9335" y="147639"/>
            <a:ext cx="8974667" cy="1602140"/>
          </a:xfrm>
        </p:spPr>
        <p:txBody>
          <a:bodyPr>
            <a:normAutofit/>
          </a:bodyPr>
          <a:lstStyle/>
          <a:p>
            <a:r>
              <a:rPr lang="en-US" sz="4000" b="1" dirty="0" smtClean="0">
                <a:solidFill>
                  <a:srgbClr val="000090"/>
                </a:solidFill>
                <a:ea typeface="ＭＳ Ｐゴシック" pitchFamily="1" charset="-128"/>
                <a:cs typeface="ＭＳ Ｐゴシック" pitchFamily="1" charset="-128"/>
              </a:rPr>
              <a:t>Working on Arctic Black Carbon:</a:t>
            </a:r>
            <a:r>
              <a:rPr lang="en-US" dirty="0" smtClean="0"/>
              <a:t/>
            </a:r>
            <a:br>
              <a:rPr lang="en-US" dirty="0" smtClean="0"/>
            </a:br>
            <a:endParaRPr lang="en-US" b="1" dirty="0" smtClean="0">
              <a:solidFill>
                <a:srgbClr val="000090"/>
              </a:solidFill>
              <a:ea typeface="ＭＳ Ｐゴシック" pitchFamily="1" charset="-128"/>
              <a:cs typeface="ＭＳ Ｐゴシック" pitchFamily="1" charset="-128"/>
            </a:endParaRPr>
          </a:p>
        </p:txBody>
      </p:sp>
      <p:sp>
        <p:nvSpPr>
          <p:cNvPr id="4" name="Content Placeholder 3"/>
          <p:cNvSpPr>
            <a:spLocks noGrp="1"/>
          </p:cNvSpPr>
          <p:nvPr>
            <p:ph idx="1"/>
          </p:nvPr>
        </p:nvSpPr>
        <p:spPr>
          <a:xfrm>
            <a:off x="457200" y="1270000"/>
            <a:ext cx="8229600" cy="3873501"/>
          </a:xfrm>
        </p:spPr>
        <p:txBody>
          <a:bodyPr>
            <a:normAutofit/>
          </a:bodyPr>
          <a:lstStyle/>
          <a:p>
            <a:pPr>
              <a:buFont typeface="Arial" pitchFamily="6" charset="0"/>
              <a:buChar char="•"/>
              <a:defRPr/>
            </a:pPr>
            <a:r>
              <a:rPr lang="en-US" sz="2400" dirty="0" smtClean="0"/>
              <a:t>Arctic Council</a:t>
            </a:r>
          </a:p>
          <a:p>
            <a:pPr lvl="1">
              <a:buFont typeface="Wingdings" charset="2"/>
              <a:buChar char="ü"/>
              <a:defRPr/>
            </a:pPr>
            <a:r>
              <a:rPr lang="en-US" sz="2000" dirty="0" smtClean="0"/>
              <a:t>Two Expert Groups: Policy (Iceland chair), Science (</a:t>
            </a:r>
            <a:r>
              <a:rPr lang="en-US" sz="2000" dirty="0" err="1" smtClean="0"/>
              <a:t>U.S.+Finland</a:t>
            </a:r>
            <a:r>
              <a:rPr lang="en-US" sz="2000" dirty="0" smtClean="0"/>
              <a:t> Co-chairs)</a:t>
            </a:r>
          </a:p>
          <a:p>
            <a:pPr lvl="1">
              <a:buFont typeface="Wingdings" charset="2"/>
              <a:buChar char="ü"/>
              <a:defRPr/>
            </a:pPr>
            <a:r>
              <a:rPr lang="en-US" sz="2000" b="1" dirty="0" smtClean="0"/>
              <a:t>2017 Ministerial Commitment to 25-33% Reduction by 2025</a:t>
            </a:r>
          </a:p>
          <a:p>
            <a:pPr>
              <a:buFont typeface="Arial" pitchFamily="6" charset="0"/>
              <a:buChar char="•"/>
              <a:defRPr/>
            </a:pPr>
            <a:r>
              <a:rPr lang="en-US" sz="2400" dirty="0" smtClean="0"/>
              <a:t>LRTAP Convention/UNECE/Gothenburg Protocol</a:t>
            </a:r>
          </a:p>
          <a:p>
            <a:pPr lvl="1">
              <a:buFont typeface="Wingdings" charset="2"/>
              <a:buChar char="ü"/>
              <a:defRPr/>
            </a:pPr>
            <a:r>
              <a:rPr lang="en-US" sz="2000" dirty="0" smtClean="0"/>
              <a:t>2012: Black carbon included as constituent of PM2.5 </a:t>
            </a:r>
          </a:p>
          <a:p>
            <a:pPr>
              <a:buFont typeface="Arial" pitchFamily="6" charset="0"/>
              <a:buChar char="•"/>
              <a:defRPr/>
            </a:pPr>
            <a:r>
              <a:rPr lang="en-US" sz="2400" dirty="0" smtClean="0"/>
              <a:t>Climate and Clean Air Coalition/UNEP</a:t>
            </a:r>
          </a:p>
          <a:p>
            <a:pPr lvl="1">
              <a:buFont typeface="Wingdings" charset="2"/>
              <a:buChar char="ü"/>
              <a:defRPr/>
            </a:pPr>
            <a:r>
              <a:rPr lang="en-US" sz="2000" dirty="0" smtClean="0"/>
              <a:t>Transport Initiative (ICCT Lead on Shipping)</a:t>
            </a:r>
          </a:p>
          <a:p>
            <a:pPr>
              <a:buFont typeface="Arial" pitchFamily="6" charset="0"/>
              <a:buNone/>
              <a:defRPr/>
            </a:pPr>
            <a:endParaRPr lang="en-US" sz="2162" dirty="0" smtClean="0"/>
          </a:p>
          <a:p>
            <a:pPr>
              <a:buFont typeface="Arial" pitchFamily="6" charset="0"/>
              <a:buChar char="•"/>
              <a:defRPr/>
            </a:pPr>
            <a:endParaRPr lang="en-US" dirty="0" smtClean="0"/>
          </a:p>
          <a:p>
            <a:pPr>
              <a:buFont typeface="Arial" pitchFamily="6" charset="0"/>
              <a:buNone/>
              <a:defRPr/>
            </a:pPr>
            <a:endParaRPr lang="en-US" sz="2353" dirty="0" smtClean="0"/>
          </a:p>
          <a:p>
            <a:pPr>
              <a:buFont typeface="Arial" pitchFamily="6" charset="0"/>
              <a:buNone/>
              <a:defRPr/>
            </a:pPr>
            <a:endParaRPr lang="en-US" sz="2353" dirty="0" smtClean="0"/>
          </a:p>
          <a:p>
            <a:pPr>
              <a:buFont typeface="Arial" pitchFamily="6" charset="0"/>
              <a:buChar char="•"/>
              <a:defRPr/>
            </a:pPr>
            <a:endParaRPr lang="en-US" dirty="0" smtClean="0"/>
          </a:p>
          <a:p>
            <a:pPr>
              <a:buFont typeface="Arial" pitchFamily="6"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3497</TotalTime>
  <Words>570</Words>
  <Application>Microsoft Macintosh PowerPoint</Application>
  <PresentationFormat>On-screen Show (16:9)</PresentationFormat>
  <Paragraphs>85</Paragraphs>
  <Slides>9</Slides>
  <Notes>4</Notes>
  <HiddenSlides>1</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Slide 1</vt:lpstr>
      <vt:lpstr>What Is Black Carbon? </vt:lpstr>
      <vt:lpstr>Slide 3</vt:lpstr>
      <vt:lpstr>Deposited Black Carbon:  Larger Arctic Impact</vt:lpstr>
      <vt:lpstr>Increased Shipping Brings More Warming from BC/Ozone to Arctic = Greater Ice Loss</vt:lpstr>
      <vt:lpstr>Slide 6</vt:lpstr>
      <vt:lpstr>Temperature records in the Arctic</vt:lpstr>
      <vt:lpstr>Arctic Feedbacks: Loss of Reflective Ice/Snow Increases Arctic and GMT, Associated with: </vt:lpstr>
      <vt:lpstr>Working on Arctic Black Carbon: </vt:lpstr>
    </vt:vector>
  </TitlesOfParts>
  <Company>ICCI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Pearson</dc:creator>
  <cp:lastModifiedBy>Pam Pearson</cp:lastModifiedBy>
  <cp:revision>49</cp:revision>
  <dcterms:created xsi:type="dcterms:W3CDTF">2021-03-21T18:43:35Z</dcterms:created>
  <dcterms:modified xsi:type="dcterms:W3CDTF">2021-03-22T12:08:01Z</dcterms:modified>
</cp:coreProperties>
</file>